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1"/>
  </p:notesMasterIdLst>
  <p:sldIdLst>
    <p:sldId id="256" r:id="rId2"/>
    <p:sldId id="331" r:id="rId3"/>
    <p:sldId id="310" r:id="rId4"/>
    <p:sldId id="304" r:id="rId5"/>
    <p:sldId id="305" r:id="rId6"/>
    <p:sldId id="306" r:id="rId7"/>
    <p:sldId id="307" r:id="rId8"/>
    <p:sldId id="308" r:id="rId9"/>
    <p:sldId id="309"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5" r:id="rId24"/>
    <p:sldId id="324" r:id="rId25"/>
    <p:sldId id="326" r:id="rId26"/>
    <p:sldId id="327" r:id="rId27"/>
    <p:sldId id="328" r:id="rId28"/>
    <p:sldId id="329" r:id="rId29"/>
    <p:sldId id="330" r:id="rId3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11893"/>
    <a:srgbClr val="EBACEC"/>
    <a:srgbClr val="FF8AD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1" autoAdjust="0"/>
    <p:restoredTop sz="88991" autoAdjust="0"/>
  </p:normalViewPr>
  <p:slideViewPr>
    <p:cSldViewPr snapToGrid="0">
      <p:cViewPr varScale="1">
        <p:scale>
          <a:sx n="69" d="100"/>
          <a:sy n="69" d="100"/>
        </p:scale>
        <p:origin x="1352" y="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D1B20-A248-FB47-8240-73C0C5F47C9D}" type="datetimeFigureOut">
              <a:t>2019/12/8</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746F-AF1F-C048-A2ED-B38EF01E9631}" type="slidenum">
              <a:t>‹#›</a:t>
            </a:fld>
            <a:endParaRPr kumimoji="1" lang="ja-JP" altLang="en-US" dirty="0"/>
          </a:p>
        </p:txBody>
      </p:sp>
    </p:spTree>
    <p:extLst>
      <p:ext uri="{BB962C8B-B14F-4D97-AF65-F5344CB8AC3E}">
        <p14:creationId xmlns:p14="http://schemas.microsoft.com/office/powerpoint/2010/main" val="425597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0BD511A-FE9E-B641-A323-1F2451D0C873}"/>
              </a:ext>
            </a:extLst>
          </p:cNvPr>
          <p:cNvSpPr/>
          <p:nvPr userDrawn="1"/>
        </p:nvSpPr>
        <p:spPr>
          <a:xfrm>
            <a:off x="8651631" y="6350558"/>
            <a:ext cx="411982" cy="411982"/>
          </a:xfrm>
          <a:prstGeom prst="ellipse">
            <a:avLst/>
          </a:prstGeom>
          <a:solidFill>
            <a:schemeClr val="bg1">
              <a:lumMod val="7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050" dirty="0">
              <a:latin typeface="+mj-ea"/>
              <a:ea typeface="+mj-ea"/>
            </a:endParaRPr>
          </a:p>
        </p:txBody>
      </p:sp>
      <p:sp>
        <p:nvSpPr>
          <p:cNvPr id="5" name="テキスト ボックス 4">
            <a:extLst>
              <a:ext uri="{FF2B5EF4-FFF2-40B4-BE49-F238E27FC236}">
                <a16:creationId xmlns:a16="http://schemas.microsoft.com/office/drawing/2014/main" id="{80A01A1C-B0C5-904D-963A-785848775F4A}"/>
              </a:ext>
            </a:extLst>
          </p:cNvPr>
          <p:cNvSpPr txBox="1"/>
          <p:nvPr userDrawn="1"/>
        </p:nvSpPr>
        <p:spPr>
          <a:xfrm>
            <a:off x="8661679" y="6400799"/>
            <a:ext cx="401072" cy="307777"/>
          </a:xfrm>
          <a:prstGeom prst="rect">
            <a:avLst/>
          </a:prstGeom>
          <a:noFill/>
        </p:spPr>
        <p:txBody>
          <a:bodyPr wrap="none" rtlCol="0">
            <a:spAutoFit/>
          </a:bodyPr>
          <a:lstStyle/>
          <a:p>
            <a:pPr algn="ctr"/>
            <a:fld id="{E8E17320-8F29-C346-80F3-7693511BE498}" type="slidenum">
              <a:rPr kumimoji="1" lang="ja-JP" altLang="en-US" sz="1400"/>
              <a:pPr algn="ctr"/>
              <a:t>‹#›</a:t>
            </a:fld>
            <a:endParaRPr kumimoji="1" lang="ja-JP" altLang="en-US" sz="1400" dirty="0"/>
          </a:p>
        </p:txBody>
      </p:sp>
      <p:sp>
        <p:nvSpPr>
          <p:cNvPr id="7" name="テキスト プレースホルダー 6">
            <a:extLst>
              <a:ext uri="{FF2B5EF4-FFF2-40B4-BE49-F238E27FC236}">
                <a16:creationId xmlns:a16="http://schemas.microsoft.com/office/drawing/2014/main" id="{1977278B-6103-7448-8885-11FCA29D84A1}"/>
              </a:ext>
            </a:extLst>
          </p:cNvPr>
          <p:cNvSpPr>
            <a:spLocks noGrp="1"/>
          </p:cNvSpPr>
          <p:nvPr>
            <p:ph type="body" sz="quarter" idx="10"/>
          </p:nvPr>
        </p:nvSpPr>
        <p:spPr>
          <a:xfrm>
            <a:off x="0" y="190133"/>
            <a:ext cx="9144000" cy="754062"/>
          </a:xfrm>
          <a:prstGeom prst="rect">
            <a:avLst/>
          </a:prstGeom>
        </p:spPr>
        <p:txBody>
          <a:bodyPr/>
          <a:lstStyle>
            <a:lvl1pPr marL="0" indent="0" algn="ctr">
              <a:buNone/>
              <a:defRPr sz="4000">
                <a:ln>
                  <a:solidFill>
                    <a:srgbClr val="011893"/>
                  </a:solidFill>
                </a:ln>
              </a:defRPr>
            </a:lvl1pPr>
          </a:lstStyle>
          <a:p>
            <a:endParaRPr kumimoji="1" lang="ja-JP" altLang="en-US"/>
          </a:p>
        </p:txBody>
      </p:sp>
    </p:spTree>
    <p:extLst>
      <p:ext uri="{BB962C8B-B14F-4D97-AF65-F5344CB8AC3E}">
        <p14:creationId xmlns:p14="http://schemas.microsoft.com/office/powerpoint/2010/main" val="23847815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06940"/>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lnSpc>
          <a:spcPct val="90000"/>
        </a:lnSpc>
        <a:spcBef>
          <a:spcPct val="0"/>
        </a:spcBef>
        <a:buNone/>
        <a:defRPr kumimoji="1"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tiff"/><Relationship Id="rId4" Type="http://schemas.openxmlformats.org/officeDocument/2006/relationships/image" Target="../media/image2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xml"/><Relationship Id="rId4" Type="http://schemas.openxmlformats.org/officeDocument/2006/relationships/image" Target="../media/image25.tiff"/></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xml"/><Relationship Id="rId4" Type="http://schemas.openxmlformats.org/officeDocument/2006/relationships/image" Target="../media/image30.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7"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0.png"/><Relationship Id="rId7"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0.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3.emf"/><Relationship Id="rId2" Type="http://schemas.openxmlformats.org/officeDocument/2006/relationships/image" Target="../media/image10.emf"/><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5.jpg"/><Relationship Id="rId7" Type="http://schemas.openxmlformats.org/officeDocument/2006/relationships/image" Target="../media/image23.pn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6C4099E-EB60-DC4F-967D-225ED88E614D}"/>
              </a:ext>
            </a:extLst>
          </p:cNvPr>
          <p:cNvSpPr txBox="1"/>
          <p:nvPr/>
        </p:nvSpPr>
        <p:spPr>
          <a:xfrm>
            <a:off x="0" y="1249680"/>
            <a:ext cx="9144000" cy="584775"/>
          </a:xfrm>
          <a:prstGeom prst="rect">
            <a:avLst/>
          </a:prstGeom>
          <a:noFill/>
        </p:spPr>
        <p:txBody>
          <a:bodyPr wrap="square" rtlCol="0">
            <a:spAutoFit/>
          </a:bodyPr>
          <a:lstStyle/>
          <a:p>
            <a:pPr algn="ctr"/>
            <a:r>
              <a:rPr kumimoji="1" lang="en-US" altLang="ja-JP" sz="3200">
                <a:solidFill>
                  <a:srgbClr val="011893"/>
                </a:solidFill>
              </a:rPr>
              <a:t>Python</a:t>
            </a:r>
            <a:r>
              <a:rPr kumimoji="1" lang="ja-JP" altLang="en-US" sz="3200">
                <a:solidFill>
                  <a:srgbClr val="011893"/>
                </a:solidFill>
              </a:rPr>
              <a:t>はどうやって動くのか</a:t>
            </a:r>
            <a:endParaRPr kumimoji="1" lang="ja-JP" altLang="en-US" sz="3200" dirty="0">
              <a:solidFill>
                <a:srgbClr val="011893"/>
              </a:solidFill>
            </a:endParaRPr>
          </a:p>
        </p:txBody>
      </p:sp>
      <p:sp>
        <p:nvSpPr>
          <p:cNvPr id="4" name="テキスト ボックス 3">
            <a:extLst>
              <a:ext uri="{FF2B5EF4-FFF2-40B4-BE49-F238E27FC236}">
                <a16:creationId xmlns:a16="http://schemas.microsoft.com/office/drawing/2014/main" id="{63FA400E-C243-F347-9BE6-46E657DCD3B8}"/>
              </a:ext>
            </a:extLst>
          </p:cNvPr>
          <p:cNvSpPr txBox="1"/>
          <p:nvPr/>
        </p:nvSpPr>
        <p:spPr>
          <a:xfrm>
            <a:off x="0" y="162560"/>
            <a:ext cx="9144000" cy="523220"/>
          </a:xfrm>
          <a:prstGeom prst="rect">
            <a:avLst/>
          </a:prstGeom>
          <a:noFill/>
        </p:spPr>
        <p:txBody>
          <a:bodyPr wrap="square" rtlCol="0">
            <a:spAutoFit/>
          </a:bodyPr>
          <a:lstStyle/>
          <a:p>
            <a:pPr algn="ctr"/>
            <a:r>
              <a:rPr lang="ja-JP" altLang="en-US" sz="2800" dirty="0"/>
              <a:t>プログラミング基礎同演習</a:t>
            </a:r>
            <a:endParaRPr kumimoji="1" lang="ja-JP" altLang="en-US" sz="2800" dirty="0"/>
          </a:p>
        </p:txBody>
      </p:sp>
      <p:sp>
        <p:nvSpPr>
          <p:cNvPr id="5" name="テキスト ボックス 4">
            <a:extLst>
              <a:ext uri="{FF2B5EF4-FFF2-40B4-BE49-F238E27FC236}">
                <a16:creationId xmlns:a16="http://schemas.microsoft.com/office/drawing/2014/main" id="{891C33B1-D329-9348-9718-97E836138DF6}"/>
              </a:ext>
            </a:extLst>
          </p:cNvPr>
          <p:cNvSpPr txBox="1"/>
          <p:nvPr/>
        </p:nvSpPr>
        <p:spPr>
          <a:xfrm>
            <a:off x="3627120" y="5242560"/>
            <a:ext cx="5416868" cy="461665"/>
          </a:xfrm>
          <a:prstGeom prst="rect">
            <a:avLst/>
          </a:prstGeom>
          <a:noFill/>
        </p:spPr>
        <p:txBody>
          <a:bodyPr wrap="none" rtlCol="0">
            <a:spAutoFit/>
          </a:bodyPr>
          <a:lstStyle/>
          <a:p>
            <a:r>
              <a:rPr lang="ja-JP" altLang="en-US" sz="2400" dirty="0"/>
              <a:t>慶應義塾大学理工学部物理情報工学科</a:t>
            </a:r>
            <a:endParaRPr lang="en-US" altLang="ja-JP" sz="2400" dirty="0"/>
          </a:p>
        </p:txBody>
      </p:sp>
      <p:sp>
        <p:nvSpPr>
          <p:cNvPr id="6" name="テキスト ボックス 5">
            <a:extLst>
              <a:ext uri="{FF2B5EF4-FFF2-40B4-BE49-F238E27FC236}">
                <a16:creationId xmlns:a16="http://schemas.microsoft.com/office/drawing/2014/main" id="{BF5EEEB6-32A6-914E-957E-5C31A877EF9C}"/>
              </a:ext>
            </a:extLst>
          </p:cNvPr>
          <p:cNvSpPr txBox="1"/>
          <p:nvPr/>
        </p:nvSpPr>
        <p:spPr>
          <a:xfrm>
            <a:off x="8172400" y="5661248"/>
            <a:ext cx="800219" cy="461665"/>
          </a:xfrm>
          <a:prstGeom prst="rect">
            <a:avLst/>
          </a:prstGeom>
          <a:noFill/>
        </p:spPr>
        <p:txBody>
          <a:bodyPr wrap="none" rtlCol="0">
            <a:spAutoFit/>
          </a:bodyPr>
          <a:lstStyle/>
          <a:p>
            <a:r>
              <a:rPr lang="ja-JP" altLang="en-US" sz="2400" dirty="0"/>
              <a:t>渡辺</a:t>
            </a:r>
            <a:endParaRPr lang="en-US" altLang="ja-JP" sz="2400" dirty="0"/>
          </a:p>
        </p:txBody>
      </p:sp>
      <p:sp>
        <p:nvSpPr>
          <p:cNvPr id="7" name="テキスト ボックス 6">
            <a:extLst>
              <a:ext uri="{FF2B5EF4-FFF2-40B4-BE49-F238E27FC236}">
                <a16:creationId xmlns:a16="http://schemas.microsoft.com/office/drawing/2014/main" id="{D5E05EE1-8957-9F44-8F8E-6BD27683056C}"/>
              </a:ext>
            </a:extLst>
          </p:cNvPr>
          <p:cNvSpPr txBox="1"/>
          <p:nvPr/>
        </p:nvSpPr>
        <p:spPr>
          <a:xfrm>
            <a:off x="3271520" y="4338320"/>
            <a:ext cx="2525050" cy="707886"/>
          </a:xfrm>
          <a:prstGeom prst="rect">
            <a:avLst/>
          </a:prstGeom>
          <a:noFill/>
        </p:spPr>
        <p:txBody>
          <a:bodyPr wrap="none" rtlCol="0">
            <a:spAutoFit/>
          </a:bodyPr>
          <a:lstStyle/>
          <a:p>
            <a:r>
              <a:rPr kumimoji="1" lang="en-US" altLang="ja-JP" sz="4000" dirty="0"/>
              <a:t>2019/12/10</a:t>
            </a:r>
            <a:endParaRPr kumimoji="1" lang="ja-JP" altLang="en-US" sz="4000" dirty="0"/>
          </a:p>
        </p:txBody>
      </p:sp>
      <p:sp>
        <p:nvSpPr>
          <p:cNvPr id="8" name="テキスト ボックス 7">
            <a:extLst>
              <a:ext uri="{FF2B5EF4-FFF2-40B4-BE49-F238E27FC236}">
                <a16:creationId xmlns:a16="http://schemas.microsoft.com/office/drawing/2014/main" id="{71D4ADEE-9E59-8A4A-88B8-D34187A71FF4}"/>
              </a:ext>
            </a:extLst>
          </p:cNvPr>
          <p:cNvSpPr txBox="1"/>
          <p:nvPr/>
        </p:nvSpPr>
        <p:spPr>
          <a:xfrm>
            <a:off x="1043608" y="5949280"/>
            <a:ext cx="2476960" cy="584775"/>
          </a:xfrm>
          <a:prstGeom prst="rect">
            <a:avLst/>
          </a:prstGeom>
          <a:noFill/>
        </p:spPr>
        <p:txBody>
          <a:bodyPr wrap="none" rtlCol="0">
            <a:spAutoFit/>
          </a:bodyPr>
          <a:lstStyle/>
          <a:p>
            <a:r>
              <a:rPr kumimoji="1" lang="en-US" altLang="ja-JP" sz="3200" dirty="0">
                <a:solidFill>
                  <a:srgbClr val="00B050"/>
                </a:solidFill>
              </a:rPr>
              <a:t>#</a:t>
            </a:r>
            <a:r>
              <a:rPr kumimoji="1" lang="ja-JP" altLang="en-US" sz="3200" dirty="0">
                <a:solidFill>
                  <a:srgbClr val="00B050"/>
                </a:solidFill>
              </a:rPr>
              <a:t>プロ同演習</a:t>
            </a:r>
          </a:p>
        </p:txBody>
      </p:sp>
      <p:pic>
        <p:nvPicPr>
          <p:cNvPr id="9" name="図 8">
            <a:extLst>
              <a:ext uri="{FF2B5EF4-FFF2-40B4-BE49-F238E27FC236}">
                <a16:creationId xmlns:a16="http://schemas.microsoft.com/office/drawing/2014/main" id="{FB9F7F85-26CF-EB44-87B9-1825A2C5A76C}"/>
              </a:ext>
            </a:extLst>
          </p:cNvPr>
          <p:cNvPicPr>
            <a:picLocks noChangeAspect="1"/>
          </p:cNvPicPr>
          <p:nvPr/>
        </p:nvPicPr>
        <p:blipFill>
          <a:blip r:embed="rId2"/>
          <a:stretch>
            <a:fillRect/>
          </a:stretch>
        </p:blipFill>
        <p:spPr>
          <a:xfrm>
            <a:off x="323528" y="5949280"/>
            <a:ext cx="710444" cy="640978"/>
          </a:xfrm>
          <a:prstGeom prst="rect">
            <a:avLst/>
          </a:prstGeom>
        </p:spPr>
      </p:pic>
    </p:spTree>
    <p:extLst>
      <p:ext uri="{BB962C8B-B14F-4D97-AF65-F5344CB8AC3E}">
        <p14:creationId xmlns:p14="http://schemas.microsoft.com/office/powerpoint/2010/main" val="407953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97E0F9-4511-8045-A426-9CD8DDE9D0C2}"/>
              </a:ext>
            </a:extLst>
          </p:cNvPr>
          <p:cNvSpPr>
            <a:spLocks noGrp="1"/>
          </p:cNvSpPr>
          <p:nvPr>
            <p:ph type="body" sz="quarter" idx="10"/>
          </p:nvPr>
        </p:nvSpPr>
        <p:spPr/>
        <p:txBody>
          <a:bodyPr/>
          <a:lstStyle/>
          <a:p>
            <a:r>
              <a:rPr kumimoji="1" lang="ja-JP" altLang="en-US"/>
              <a:t>コンピュータの仕組み</a:t>
            </a:r>
          </a:p>
        </p:txBody>
      </p:sp>
      <p:sp>
        <p:nvSpPr>
          <p:cNvPr id="3" name="テキスト ボックス 2">
            <a:extLst>
              <a:ext uri="{FF2B5EF4-FFF2-40B4-BE49-F238E27FC236}">
                <a16:creationId xmlns:a16="http://schemas.microsoft.com/office/drawing/2014/main" id="{3565F82A-6611-0D4E-870D-07905AB713F8}"/>
              </a:ext>
            </a:extLst>
          </p:cNvPr>
          <p:cNvSpPr txBox="1"/>
          <p:nvPr/>
        </p:nvSpPr>
        <p:spPr>
          <a:xfrm>
            <a:off x="395536" y="1052736"/>
            <a:ext cx="3057247" cy="584775"/>
          </a:xfrm>
          <a:prstGeom prst="rect">
            <a:avLst/>
          </a:prstGeom>
          <a:noFill/>
        </p:spPr>
        <p:txBody>
          <a:bodyPr wrap="none" rtlCol="0">
            <a:spAutoFit/>
          </a:bodyPr>
          <a:lstStyle/>
          <a:p>
            <a:r>
              <a:rPr lang="ja-JP" altLang="en-US" sz="3200"/>
              <a:t>コンピュータは</a:t>
            </a:r>
            <a:endParaRPr kumimoji="1" lang="ja-JP" altLang="en-US" sz="3200"/>
          </a:p>
        </p:txBody>
      </p:sp>
      <p:sp>
        <p:nvSpPr>
          <p:cNvPr id="5" name="テキスト ボックス 4">
            <a:extLst>
              <a:ext uri="{FF2B5EF4-FFF2-40B4-BE49-F238E27FC236}">
                <a16:creationId xmlns:a16="http://schemas.microsoft.com/office/drawing/2014/main" id="{C0A92B93-85FD-2640-953C-58E18DC2CB4A}"/>
              </a:ext>
            </a:extLst>
          </p:cNvPr>
          <p:cNvSpPr txBox="1"/>
          <p:nvPr/>
        </p:nvSpPr>
        <p:spPr>
          <a:xfrm>
            <a:off x="1115616" y="1556792"/>
            <a:ext cx="5799986" cy="1015663"/>
          </a:xfrm>
          <a:prstGeom prst="rect">
            <a:avLst/>
          </a:prstGeom>
          <a:noFill/>
        </p:spPr>
        <p:txBody>
          <a:bodyPr wrap="none" rtlCol="0">
            <a:spAutoFit/>
          </a:bodyPr>
          <a:lstStyle/>
          <a:p>
            <a:r>
              <a:rPr kumimoji="1" lang="en-US" altLang="ja-JP" sz="2000"/>
              <a:t>1. </a:t>
            </a:r>
            <a:r>
              <a:rPr kumimoji="1" lang="ja-JP" altLang="en-US" sz="2000"/>
              <a:t>メモリから命令</a:t>
            </a:r>
            <a:r>
              <a:rPr lang="ja-JP" altLang="en-US" sz="2000"/>
              <a:t>とデータを取ってくる</a:t>
            </a:r>
            <a:endParaRPr lang="en-US" altLang="ja-JP" sz="2000"/>
          </a:p>
          <a:p>
            <a:r>
              <a:rPr kumimoji="1" lang="en-US" altLang="ja-JP" sz="2000"/>
              <a:t>2. </a:t>
            </a:r>
            <a:r>
              <a:rPr kumimoji="1" lang="ja-JP" altLang="en-US" sz="2000"/>
              <a:t>命令に従って演算器にデータを投げる</a:t>
            </a:r>
            <a:endParaRPr kumimoji="1" lang="en-US" altLang="ja-JP" sz="2000"/>
          </a:p>
          <a:p>
            <a:r>
              <a:rPr lang="en-US" altLang="ja-JP" sz="2000"/>
              <a:t>3. </a:t>
            </a:r>
            <a:r>
              <a:rPr lang="ja-JP" altLang="en-US" sz="2000"/>
              <a:t>演算器から返ってきた結果をメモリに書き戻す</a:t>
            </a:r>
            <a:endParaRPr kumimoji="1" lang="ja-JP" altLang="en-US" sz="2000"/>
          </a:p>
        </p:txBody>
      </p:sp>
      <p:sp>
        <p:nvSpPr>
          <p:cNvPr id="6" name="テキスト ボックス 5">
            <a:extLst>
              <a:ext uri="{FF2B5EF4-FFF2-40B4-BE49-F238E27FC236}">
                <a16:creationId xmlns:a16="http://schemas.microsoft.com/office/drawing/2014/main" id="{545DA1FB-E2CF-314D-9DF3-A68F9E204E6B}"/>
              </a:ext>
            </a:extLst>
          </p:cNvPr>
          <p:cNvSpPr txBox="1"/>
          <p:nvPr/>
        </p:nvSpPr>
        <p:spPr>
          <a:xfrm>
            <a:off x="467544" y="2564904"/>
            <a:ext cx="3262432" cy="461665"/>
          </a:xfrm>
          <a:prstGeom prst="rect">
            <a:avLst/>
          </a:prstGeom>
          <a:noFill/>
        </p:spPr>
        <p:txBody>
          <a:bodyPr wrap="none" rtlCol="0">
            <a:spAutoFit/>
          </a:bodyPr>
          <a:lstStyle/>
          <a:p>
            <a:r>
              <a:rPr kumimoji="1" lang="ja-JP" altLang="en-US" sz="2400"/>
              <a:t>という処理を繰り返す</a:t>
            </a:r>
          </a:p>
        </p:txBody>
      </p:sp>
      <p:pic>
        <p:nvPicPr>
          <p:cNvPr id="7" name="Picture 2" descr="ä¼ç¤¾ã®å»ºç©ã®ã¢ã¤ã³ã³ï¼å·¥å ´ï¼">
            <a:extLst>
              <a:ext uri="{FF2B5EF4-FFF2-40B4-BE49-F238E27FC236}">
                <a16:creationId xmlns:a16="http://schemas.microsoft.com/office/drawing/2014/main" id="{DF9F06D8-A5EF-A243-9999-3193A26113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0232" y="5301208"/>
            <a:ext cx="800754" cy="7447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ä¼ç¤¾ã®å»ºç©ã®ã¢ã¤ã³ã³ï¼å·¥å ´ï¼">
            <a:extLst>
              <a:ext uri="{FF2B5EF4-FFF2-40B4-BE49-F238E27FC236}">
                <a16:creationId xmlns:a16="http://schemas.microsoft.com/office/drawing/2014/main" id="{18CA2B8F-207F-2E4D-8F8A-96A368201F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0033" y="4213205"/>
            <a:ext cx="800754" cy="744702"/>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88D7B76E-D412-C249-9ADD-915B602D4D05}"/>
              </a:ext>
            </a:extLst>
          </p:cNvPr>
          <p:cNvPicPr>
            <a:picLocks noChangeAspect="1"/>
          </p:cNvPicPr>
          <p:nvPr/>
        </p:nvPicPr>
        <p:blipFill>
          <a:blip r:embed="rId3"/>
          <a:stretch>
            <a:fillRect/>
          </a:stretch>
        </p:blipFill>
        <p:spPr>
          <a:xfrm>
            <a:off x="4427984" y="4725144"/>
            <a:ext cx="1133455" cy="977605"/>
          </a:xfrm>
          <a:prstGeom prst="rect">
            <a:avLst/>
          </a:prstGeom>
        </p:spPr>
      </p:pic>
      <p:pic>
        <p:nvPicPr>
          <p:cNvPr id="12" name="図 11">
            <a:extLst>
              <a:ext uri="{FF2B5EF4-FFF2-40B4-BE49-F238E27FC236}">
                <a16:creationId xmlns:a16="http://schemas.microsoft.com/office/drawing/2014/main" id="{CE5C902D-88F5-C949-A7D1-12B81511C4EF}"/>
              </a:ext>
            </a:extLst>
          </p:cNvPr>
          <p:cNvPicPr>
            <a:picLocks noChangeAspect="1"/>
          </p:cNvPicPr>
          <p:nvPr/>
        </p:nvPicPr>
        <p:blipFill>
          <a:blip r:embed="rId4"/>
          <a:stretch>
            <a:fillRect/>
          </a:stretch>
        </p:blipFill>
        <p:spPr>
          <a:xfrm>
            <a:off x="1763688" y="3789040"/>
            <a:ext cx="1143000" cy="1143000"/>
          </a:xfrm>
          <a:prstGeom prst="rect">
            <a:avLst/>
          </a:prstGeom>
        </p:spPr>
      </p:pic>
      <p:pic>
        <p:nvPicPr>
          <p:cNvPr id="13" name="図 12">
            <a:extLst>
              <a:ext uri="{FF2B5EF4-FFF2-40B4-BE49-F238E27FC236}">
                <a16:creationId xmlns:a16="http://schemas.microsoft.com/office/drawing/2014/main" id="{9772ECD2-EECC-3F43-B702-85ACF6714B69}"/>
              </a:ext>
            </a:extLst>
          </p:cNvPr>
          <p:cNvPicPr>
            <a:picLocks noChangeAspect="1"/>
          </p:cNvPicPr>
          <p:nvPr/>
        </p:nvPicPr>
        <p:blipFill>
          <a:blip r:embed="rId4"/>
          <a:stretch>
            <a:fillRect/>
          </a:stretch>
        </p:blipFill>
        <p:spPr>
          <a:xfrm>
            <a:off x="1475656" y="3861048"/>
            <a:ext cx="1143000" cy="1143000"/>
          </a:xfrm>
          <a:prstGeom prst="rect">
            <a:avLst/>
          </a:prstGeom>
        </p:spPr>
      </p:pic>
      <p:pic>
        <p:nvPicPr>
          <p:cNvPr id="14" name="図 13">
            <a:extLst>
              <a:ext uri="{FF2B5EF4-FFF2-40B4-BE49-F238E27FC236}">
                <a16:creationId xmlns:a16="http://schemas.microsoft.com/office/drawing/2014/main" id="{DADFD88D-1FEF-DF45-898B-06554D7EB581}"/>
              </a:ext>
            </a:extLst>
          </p:cNvPr>
          <p:cNvPicPr>
            <a:picLocks noChangeAspect="1"/>
          </p:cNvPicPr>
          <p:nvPr/>
        </p:nvPicPr>
        <p:blipFill>
          <a:blip r:embed="rId4"/>
          <a:stretch>
            <a:fillRect/>
          </a:stretch>
        </p:blipFill>
        <p:spPr>
          <a:xfrm>
            <a:off x="1043608" y="3933056"/>
            <a:ext cx="1143000" cy="1143000"/>
          </a:xfrm>
          <a:prstGeom prst="rect">
            <a:avLst/>
          </a:prstGeom>
        </p:spPr>
      </p:pic>
      <p:pic>
        <p:nvPicPr>
          <p:cNvPr id="15" name="図 14">
            <a:extLst>
              <a:ext uri="{FF2B5EF4-FFF2-40B4-BE49-F238E27FC236}">
                <a16:creationId xmlns:a16="http://schemas.microsoft.com/office/drawing/2014/main" id="{D4741250-9FF9-8D4E-8711-063172159978}"/>
              </a:ext>
            </a:extLst>
          </p:cNvPr>
          <p:cNvPicPr>
            <a:picLocks noChangeAspect="1"/>
          </p:cNvPicPr>
          <p:nvPr/>
        </p:nvPicPr>
        <p:blipFill>
          <a:blip r:embed="rId5"/>
          <a:stretch>
            <a:fillRect/>
          </a:stretch>
        </p:blipFill>
        <p:spPr>
          <a:xfrm>
            <a:off x="1403648" y="5445224"/>
            <a:ext cx="715516" cy="715516"/>
          </a:xfrm>
          <a:prstGeom prst="rect">
            <a:avLst/>
          </a:prstGeom>
        </p:spPr>
      </p:pic>
      <p:pic>
        <p:nvPicPr>
          <p:cNvPr id="17" name="図 16">
            <a:extLst>
              <a:ext uri="{FF2B5EF4-FFF2-40B4-BE49-F238E27FC236}">
                <a16:creationId xmlns:a16="http://schemas.microsoft.com/office/drawing/2014/main" id="{B61F9470-4633-F44D-9F07-C85D9934A297}"/>
              </a:ext>
            </a:extLst>
          </p:cNvPr>
          <p:cNvPicPr>
            <a:picLocks noChangeAspect="1"/>
          </p:cNvPicPr>
          <p:nvPr/>
        </p:nvPicPr>
        <p:blipFill>
          <a:blip r:embed="rId5"/>
          <a:stretch>
            <a:fillRect/>
          </a:stretch>
        </p:blipFill>
        <p:spPr>
          <a:xfrm>
            <a:off x="1115616" y="5733256"/>
            <a:ext cx="715516" cy="715516"/>
          </a:xfrm>
          <a:prstGeom prst="rect">
            <a:avLst/>
          </a:prstGeom>
        </p:spPr>
      </p:pic>
      <p:pic>
        <p:nvPicPr>
          <p:cNvPr id="18" name="図 17">
            <a:extLst>
              <a:ext uri="{FF2B5EF4-FFF2-40B4-BE49-F238E27FC236}">
                <a16:creationId xmlns:a16="http://schemas.microsoft.com/office/drawing/2014/main" id="{96DF8686-E77F-B74B-8FD7-CBD46BBD92E8}"/>
              </a:ext>
            </a:extLst>
          </p:cNvPr>
          <p:cNvPicPr>
            <a:picLocks noChangeAspect="1"/>
          </p:cNvPicPr>
          <p:nvPr/>
        </p:nvPicPr>
        <p:blipFill>
          <a:blip r:embed="rId5"/>
          <a:stretch>
            <a:fillRect/>
          </a:stretch>
        </p:blipFill>
        <p:spPr>
          <a:xfrm>
            <a:off x="2051720" y="5445224"/>
            <a:ext cx="715516" cy="715516"/>
          </a:xfrm>
          <a:prstGeom prst="rect">
            <a:avLst/>
          </a:prstGeom>
        </p:spPr>
      </p:pic>
      <p:pic>
        <p:nvPicPr>
          <p:cNvPr id="19" name="図 18">
            <a:extLst>
              <a:ext uri="{FF2B5EF4-FFF2-40B4-BE49-F238E27FC236}">
                <a16:creationId xmlns:a16="http://schemas.microsoft.com/office/drawing/2014/main" id="{2444C3F1-1B02-8849-9BDF-93FA6D46BC04}"/>
              </a:ext>
            </a:extLst>
          </p:cNvPr>
          <p:cNvPicPr>
            <a:picLocks noChangeAspect="1"/>
          </p:cNvPicPr>
          <p:nvPr/>
        </p:nvPicPr>
        <p:blipFill>
          <a:blip r:embed="rId5"/>
          <a:stretch>
            <a:fillRect/>
          </a:stretch>
        </p:blipFill>
        <p:spPr>
          <a:xfrm>
            <a:off x="1835696" y="5733256"/>
            <a:ext cx="715516" cy="715516"/>
          </a:xfrm>
          <a:prstGeom prst="rect">
            <a:avLst/>
          </a:prstGeom>
        </p:spPr>
      </p:pic>
      <p:sp>
        <p:nvSpPr>
          <p:cNvPr id="20" name="テキスト ボックス 19">
            <a:extLst>
              <a:ext uri="{FF2B5EF4-FFF2-40B4-BE49-F238E27FC236}">
                <a16:creationId xmlns:a16="http://schemas.microsoft.com/office/drawing/2014/main" id="{1707A47C-44DD-7E4A-B5E4-ABB1B753BF61}"/>
              </a:ext>
            </a:extLst>
          </p:cNvPr>
          <p:cNvSpPr txBox="1"/>
          <p:nvPr/>
        </p:nvSpPr>
        <p:spPr>
          <a:xfrm>
            <a:off x="1547664" y="3140968"/>
            <a:ext cx="1107996" cy="461665"/>
          </a:xfrm>
          <a:prstGeom prst="rect">
            <a:avLst/>
          </a:prstGeom>
          <a:noFill/>
        </p:spPr>
        <p:txBody>
          <a:bodyPr wrap="none" rtlCol="0">
            <a:spAutoFit/>
          </a:bodyPr>
          <a:lstStyle/>
          <a:p>
            <a:r>
              <a:rPr kumimoji="1" lang="ja-JP" altLang="en-US" sz="2400"/>
              <a:t>メモリ</a:t>
            </a:r>
          </a:p>
        </p:txBody>
      </p:sp>
      <p:sp>
        <p:nvSpPr>
          <p:cNvPr id="21" name="テキスト ボックス 20">
            <a:extLst>
              <a:ext uri="{FF2B5EF4-FFF2-40B4-BE49-F238E27FC236}">
                <a16:creationId xmlns:a16="http://schemas.microsoft.com/office/drawing/2014/main" id="{B096E21E-0DDA-9D4A-8662-065FD7D39EA9}"/>
              </a:ext>
            </a:extLst>
          </p:cNvPr>
          <p:cNvSpPr txBox="1"/>
          <p:nvPr/>
        </p:nvSpPr>
        <p:spPr>
          <a:xfrm>
            <a:off x="5580112" y="3284984"/>
            <a:ext cx="777777" cy="461665"/>
          </a:xfrm>
          <a:prstGeom prst="rect">
            <a:avLst/>
          </a:prstGeom>
          <a:noFill/>
        </p:spPr>
        <p:txBody>
          <a:bodyPr wrap="none" rtlCol="0">
            <a:spAutoFit/>
          </a:bodyPr>
          <a:lstStyle/>
          <a:p>
            <a:r>
              <a:rPr kumimoji="1" lang="en-US" altLang="ja-JP" sz="2400"/>
              <a:t>CPU</a:t>
            </a:r>
            <a:endParaRPr kumimoji="1" lang="ja-JP" altLang="en-US" sz="2400"/>
          </a:p>
        </p:txBody>
      </p:sp>
      <p:sp>
        <p:nvSpPr>
          <p:cNvPr id="22" name="テキスト ボックス 21">
            <a:extLst>
              <a:ext uri="{FF2B5EF4-FFF2-40B4-BE49-F238E27FC236}">
                <a16:creationId xmlns:a16="http://schemas.microsoft.com/office/drawing/2014/main" id="{9B717CB0-6489-514C-8BCF-7DA2B46D2A00}"/>
              </a:ext>
            </a:extLst>
          </p:cNvPr>
          <p:cNvSpPr txBox="1"/>
          <p:nvPr/>
        </p:nvSpPr>
        <p:spPr>
          <a:xfrm>
            <a:off x="6516216" y="3789040"/>
            <a:ext cx="1107996" cy="461665"/>
          </a:xfrm>
          <a:prstGeom prst="rect">
            <a:avLst/>
          </a:prstGeom>
          <a:noFill/>
        </p:spPr>
        <p:txBody>
          <a:bodyPr wrap="none" rtlCol="0">
            <a:spAutoFit/>
          </a:bodyPr>
          <a:lstStyle/>
          <a:p>
            <a:r>
              <a:rPr kumimoji="1" lang="ja-JP" altLang="en-US" sz="2400"/>
              <a:t>演算器</a:t>
            </a:r>
          </a:p>
        </p:txBody>
      </p:sp>
      <p:sp>
        <p:nvSpPr>
          <p:cNvPr id="23" name="右矢印 22">
            <a:extLst>
              <a:ext uri="{FF2B5EF4-FFF2-40B4-BE49-F238E27FC236}">
                <a16:creationId xmlns:a16="http://schemas.microsoft.com/office/drawing/2014/main" id="{E7162678-D795-5741-B004-BFD833BC7AF6}"/>
              </a:ext>
            </a:extLst>
          </p:cNvPr>
          <p:cNvSpPr/>
          <p:nvPr/>
        </p:nvSpPr>
        <p:spPr>
          <a:xfrm rot="2063692">
            <a:off x="3400006" y="4621713"/>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a:extLst>
              <a:ext uri="{FF2B5EF4-FFF2-40B4-BE49-F238E27FC236}">
                <a16:creationId xmlns:a16="http://schemas.microsoft.com/office/drawing/2014/main" id="{A213E643-E30E-F547-BCC3-CFE38F9A9EE9}"/>
              </a:ext>
            </a:extLst>
          </p:cNvPr>
          <p:cNvSpPr/>
          <p:nvPr/>
        </p:nvSpPr>
        <p:spPr>
          <a:xfrm>
            <a:off x="5796136" y="4797152"/>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a:extLst>
              <a:ext uri="{FF2B5EF4-FFF2-40B4-BE49-F238E27FC236}">
                <a16:creationId xmlns:a16="http://schemas.microsoft.com/office/drawing/2014/main" id="{054467B4-4035-D145-8D5A-FAF994482A56}"/>
              </a:ext>
            </a:extLst>
          </p:cNvPr>
          <p:cNvSpPr/>
          <p:nvPr/>
        </p:nvSpPr>
        <p:spPr>
          <a:xfrm rot="10800000">
            <a:off x="5796136" y="5445224"/>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a:extLst>
              <a:ext uri="{FF2B5EF4-FFF2-40B4-BE49-F238E27FC236}">
                <a16:creationId xmlns:a16="http://schemas.microsoft.com/office/drawing/2014/main" id="{24848890-3244-ED47-8F6B-DA507EB6A117}"/>
              </a:ext>
            </a:extLst>
          </p:cNvPr>
          <p:cNvSpPr/>
          <p:nvPr/>
        </p:nvSpPr>
        <p:spPr>
          <a:xfrm rot="8100000">
            <a:off x="3491880" y="5733256"/>
            <a:ext cx="504056" cy="34061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05676730-B4BE-C248-9793-F19C29969559}"/>
              </a:ext>
            </a:extLst>
          </p:cNvPr>
          <p:cNvSpPr/>
          <p:nvPr/>
        </p:nvSpPr>
        <p:spPr>
          <a:xfrm>
            <a:off x="4283968" y="3789040"/>
            <a:ext cx="3600400" cy="26642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3DB49831-D76B-504C-A923-E5CCD5DF390F}"/>
              </a:ext>
            </a:extLst>
          </p:cNvPr>
          <p:cNvSpPr/>
          <p:nvPr/>
        </p:nvSpPr>
        <p:spPr>
          <a:xfrm>
            <a:off x="755576" y="3789040"/>
            <a:ext cx="2520280" cy="266429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8A4574C5-39B1-6144-A942-74565574C07C}"/>
              </a:ext>
            </a:extLst>
          </p:cNvPr>
          <p:cNvSpPr txBox="1"/>
          <p:nvPr/>
        </p:nvSpPr>
        <p:spPr>
          <a:xfrm>
            <a:off x="3419872" y="4149080"/>
            <a:ext cx="646331" cy="369332"/>
          </a:xfrm>
          <a:prstGeom prst="rect">
            <a:avLst/>
          </a:prstGeom>
          <a:noFill/>
        </p:spPr>
        <p:txBody>
          <a:bodyPr wrap="none" rtlCol="0">
            <a:spAutoFit/>
          </a:bodyPr>
          <a:lstStyle/>
          <a:p>
            <a:r>
              <a:rPr kumimoji="1" lang="ja-JP" altLang="en-US"/>
              <a:t>発注</a:t>
            </a:r>
          </a:p>
        </p:txBody>
      </p:sp>
      <p:sp>
        <p:nvSpPr>
          <p:cNvPr id="30" name="テキスト ボックス 29">
            <a:extLst>
              <a:ext uri="{FF2B5EF4-FFF2-40B4-BE49-F238E27FC236}">
                <a16:creationId xmlns:a16="http://schemas.microsoft.com/office/drawing/2014/main" id="{EE321CA8-4616-144A-B64E-AC16BB54C8AC}"/>
              </a:ext>
            </a:extLst>
          </p:cNvPr>
          <p:cNvSpPr txBox="1"/>
          <p:nvPr/>
        </p:nvSpPr>
        <p:spPr>
          <a:xfrm>
            <a:off x="5508104" y="4293096"/>
            <a:ext cx="1107996" cy="369332"/>
          </a:xfrm>
          <a:prstGeom prst="rect">
            <a:avLst/>
          </a:prstGeom>
          <a:noFill/>
        </p:spPr>
        <p:txBody>
          <a:bodyPr wrap="none" rtlCol="0">
            <a:spAutoFit/>
          </a:bodyPr>
          <a:lstStyle/>
          <a:p>
            <a:r>
              <a:rPr kumimoji="1" lang="ja-JP" altLang="en-US"/>
              <a:t>製造依頼</a:t>
            </a:r>
          </a:p>
        </p:txBody>
      </p:sp>
      <p:sp>
        <p:nvSpPr>
          <p:cNvPr id="31" name="テキスト ボックス 30">
            <a:extLst>
              <a:ext uri="{FF2B5EF4-FFF2-40B4-BE49-F238E27FC236}">
                <a16:creationId xmlns:a16="http://schemas.microsoft.com/office/drawing/2014/main" id="{421643D7-5C77-5042-A50B-EF8424227232}"/>
              </a:ext>
            </a:extLst>
          </p:cNvPr>
          <p:cNvSpPr txBox="1"/>
          <p:nvPr/>
        </p:nvSpPr>
        <p:spPr>
          <a:xfrm>
            <a:off x="5724128" y="5805264"/>
            <a:ext cx="646331" cy="369332"/>
          </a:xfrm>
          <a:prstGeom prst="rect">
            <a:avLst/>
          </a:prstGeom>
          <a:noFill/>
        </p:spPr>
        <p:txBody>
          <a:bodyPr wrap="none" rtlCol="0">
            <a:spAutoFit/>
          </a:bodyPr>
          <a:lstStyle/>
          <a:p>
            <a:r>
              <a:rPr kumimoji="1" lang="ja-JP" altLang="en-US"/>
              <a:t>製品</a:t>
            </a:r>
          </a:p>
        </p:txBody>
      </p:sp>
      <p:sp>
        <p:nvSpPr>
          <p:cNvPr id="32" name="テキスト ボックス 31">
            <a:extLst>
              <a:ext uri="{FF2B5EF4-FFF2-40B4-BE49-F238E27FC236}">
                <a16:creationId xmlns:a16="http://schemas.microsoft.com/office/drawing/2014/main" id="{80CF244E-5946-8A47-A830-A3F6A1BD3BF7}"/>
              </a:ext>
            </a:extLst>
          </p:cNvPr>
          <p:cNvSpPr txBox="1"/>
          <p:nvPr/>
        </p:nvSpPr>
        <p:spPr>
          <a:xfrm>
            <a:off x="3347864" y="6237312"/>
            <a:ext cx="646331" cy="369332"/>
          </a:xfrm>
          <a:prstGeom prst="rect">
            <a:avLst/>
          </a:prstGeom>
          <a:noFill/>
        </p:spPr>
        <p:txBody>
          <a:bodyPr wrap="none" rtlCol="0">
            <a:spAutoFit/>
          </a:bodyPr>
          <a:lstStyle/>
          <a:p>
            <a:r>
              <a:rPr kumimoji="1" lang="ja-JP" altLang="en-US"/>
              <a:t>納品</a:t>
            </a:r>
          </a:p>
        </p:txBody>
      </p:sp>
    </p:spTree>
    <p:extLst>
      <p:ext uri="{BB962C8B-B14F-4D97-AF65-F5344CB8AC3E}">
        <p14:creationId xmlns:p14="http://schemas.microsoft.com/office/powerpoint/2010/main" val="182884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E869DC-04D9-3642-9EB8-8845EB64E264}"/>
              </a:ext>
            </a:extLst>
          </p:cNvPr>
          <p:cNvSpPr>
            <a:spLocks noGrp="1"/>
          </p:cNvSpPr>
          <p:nvPr>
            <p:ph type="body" sz="quarter" idx="10"/>
          </p:nvPr>
        </p:nvSpPr>
        <p:spPr/>
        <p:txBody>
          <a:bodyPr/>
          <a:lstStyle/>
          <a:p>
            <a:r>
              <a:rPr lang="ja-JP" altLang="en-US"/>
              <a:t>オペコードとオペランド</a:t>
            </a:r>
            <a:endParaRPr kumimoji="1" lang="ja-JP" altLang="en-US"/>
          </a:p>
        </p:txBody>
      </p:sp>
      <p:sp>
        <p:nvSpPr>
          <p:cNvPr id="3" name="テキスト ボックス 2">
            <a:extLst>
              <a:ext uri="{FF2B5EF4-FFF2-40B4-BE49-F238E27FC236}">
                <a16:creationId xmlns:a16="http://schemas.microsoft.com/office/drawing/2014/main" id="{AA67F2C2-1616-8D40-98DA-BB57AFF3C983}"/>
              </a:ext>
            </a:extLst>
          </p:cNvPr>
          <p:cNvSpPr txBox="1"/>
          <p:nvPr/>
        </p:nvSpPr>
        <p:spPr>
          <a:xfrm>
            <a:off x="467544" y="1196752"/>
            <a:ext cx="8186857" cy="461665"/>
          </a:xfrm>
          <a:prstGeom prst="rect">
            <a:avLst/>
          </a:prstGeom>
          <a:noFill/>
        </p:spPr>
        <p:txBody>
          <a:bodyPr wrap="none" rtlCol="0">
            <a:spAutoFit/>
          </a:bodyPr>
          <a:lstStyle/>
          <a:p>
            <a:r>
              <a:rPr kumimoji="1" lang="ja-JP" altLang="en-US" sz="2400"/>
              <a:t>整数を二つ受け取って四則演算をして返す計算機を考える</a:t>
            </a:r>
          </a:p>
        </p:txBody>
      </p:sp>
      <p:sp>
        <p:nvSpPr>
          <p:cNvPr id="24" name="テキスト ボックス 23">
            <a:extLst>
              <a:ext uri="{FF2B5EF4-FFF2-40B4-BE49-F238E27FC236}">
                <a16:creationId xmlns:a16="http://schemas.microsoft.com/office/drawing/2014/main" id="{9235493A-A367-AA4D-A470-14B57EFE6E06}"/>
              </a:ext>
            </a:extLst>
          </p:cNvPr>
          <p:cNvSpPr txBox="1"/>
          <p:nvPr/>
        </p:nvSpPr>
        <p:spPr>
          <a:xfrm>
            <a:off x="611560" y="1844824"/>
            <a:ext cx="7534435" cy="584775"/>
          </a:xfrm>
          <a:prstGeom prst="rect">
            <a:avLst/>
          </a:prstGeom>
          <a:noFill/>
        </p:spPr>
        <p:txBody>
          <a:bodyPr wrap="none" rtlCol="0">
            <a:spAutoFit/>
          </a:bodyPr>
          <a:lstStyle/>
          <a:p>
            <a:r>
              <a:rPr kumimoji="1" lang="ja-JP" altLang="en-US" sz="3200"/>
              <a:t>「</a:t>
            </a:r>
            <a:r>
              <a:rPr kumimoji="1" lang="en-US" altLang="ja-JP" sz="3200"/>
              <a:t>3+4</a:t>
            </a:r>
            <a:r>
              <a:rPr lang="ja-JP" altLang="en-US" sz="3200"/>
              <a:t>」や「</a:t>
            </a:r>
            <a:r>
              <a:rPr lang="en-US" altLang="ja-JP" sz="3200"/>
              <a:t>8-5</a:t>
            </a:r>
            <a:r>
              <a:rPr lang="ja-JP" altLang="en-US" sz="3200"/>
              <a:t>」という式を数字で表現</a:t>
            </a:r>
            <a:endParaRPr kumimoji="1" lang="en-US" altLang="ja-JP" sz="3200"/>
          </a:p>
        </p:txBody>
      </p:sp>
      <p:sp>
        <p:nvSpPr>
          <p:cNvPr id="28" name="テキスト ボックス 27">
            <a:extLst>
              <a:ext uri="{FF2B5EF4-FFF2-40B4-BE49-F238E27FC236}">
                <a16:creationId xmlns:a16="http://schemas.microsoft.com/office/drawing/2014/main" id="{F0C11676-F8DA-804F-BE42-7864C3847B7A}"/>
              </a:ext>
            </a:extLst>
          </p:cNvPr>
          <p:cNvSpPr txBox="1"/>
          <p:nvPr/>
        </p:nvSpPr>
        <p:spPr>
          <a:xfrm>
            <a:off x="1835696" y="2636912"/>
            <a:ext cx="4493538" cy="523220"/>
          </a:xfrm>
          <a:prstGeom prst="rect">
            <a:avLst/>
          </a:prstGeom>
          <a:noFill/>
        </p:spPr>
        <p:txBody>
          <a:bodyPr wrap="none" rtlCol="0">
            <a:spAutoFit/>
          </a:bodyPr>
          <a:lstStyle/>
          <a:p>
            <a:r>
              <a:rPr kumimoji="1" lang="ja-JP" altLang="en-US" sz="2800"/>
              <a:t>演算方法を数字で表現する</a:t>
            </a:r>
          </a:p>
        </p:txBody>
      </p:sp>
      <p:sp>
        <p:nvSpPr>
          <p:cNvPr id="29" name="右矢印 28">
            <a:extLst>
              <a:ext uri="{FF2B5EF4-FFF2-40B4-BE49-F238E27FC236}">
                <a16:creationId xmlns:a16="http://schemas.microsoft.com/office/drawing/2014/main" id="{FE000E58-DFFA-E94B-BE2A-3955E9B7024F}"/>
              </a:ext>
            </a:extLst>
          </p:cNvPr>
          <p:cNvSpPr/>
          <p:nvPr/>
        </p:nvSpPr>
        <p:spPr>
          <a:xfrm>
            <a:off x="1259632" y="2708920"/>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7FB39506-FB88-424B-86C9-0D41A371BF57}"/>
              </a:ext>
            </a:extLst>
          </p:cNvPr>
          <p:cNvGrpSpPr/>
          <p:nvPr/>
        </p:nvGrpSpPr>
        <p:grpSpPr>
          <a:xfrm>
            <a:off x="683568" y="4365104"/>
            <a:ext cx="2916456" cy="1909270"/>
            <a:chOff x="467544" y="4581128"/>
            <a:chExt cx="2916456" cy="1909270"/>
          </a:xfrm>
        </p:grpSpPr>
        <p:sp>
          <p:nvSpPr>
            <p:cNvPr id="50" name="正方形/長方形 49">
              <a:extLst>
                <a:ext uri="{FF2B5EF4-FFF2-40B4-BE49-F238E27FC236}">
                  <a16:creationId xmlns:a16="http://schemas.microsoft.com/office/drawing/2014/main" id="{DA948876-3DF9-CC4B-8C38-59C93D08B616}"/>
                </a:ext>
              </a:extLst>
            </p:cNvPr>
            <p:cNvSpPr/>
            <p:nvPr/>
          </p:nvSpPr>
          <p:spPr>
            <a:xfrm>
              <a:off x="485840" y="5042794"/>
              <a:ext cx="2898160" cy="14476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テキスト ボックス 41">
              <a:extLst>
                <a:ext uri="{FF2B5EF4-FFF2-40B4-BE49-F238E27FC236}">
                  <a16:creationId xmlns:a16="http://schemas.microsoft.com/office/drawing/2014/main" id="{9869E48A-98B2-C04A-9007-A74EBD3D0BBB}"/>
                </a:ext>
              </a:extLst>
            </p:cNvPr>
            <p:cNvSpPr txBox="1"/>
            <p:nvPr/>
          </p:nvSpPr>
          <p:spPr>
            <a:xfrm>
              <a:off x="467544" y="5047190"/>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sp>
          <p:nvSpPr>
            <p:cNvPr id="43" name="テキスト ボックス 42">
              <a:extLst>
                <a:ext uri="{FF2B5EF4-FFF2-40B4-BE49-F238E27FC236}">
                  <a16:creationId xmlns:a16="http://schemas.microsoft.com/office/drawing/2014/main" id="{67BC008B-C5D5-B449-93A8-DCFE7306DF56}"/>
                </a:ext>
              </a:extLst>
            </p:cNvPr>
            <p:cNvSpPr txBox="1"/>
            <p:nvPr/>
          </p:nvSpPr>
          <p:spPr>
            <a:xfrm>
              <a:off x="487368" y="5767271"/>
              <a:ext cx="720080" cy="707886"/>
            </a:xfrm>
            <a:prstGeom prst="rect">
              <a:avLst/>
            </a:prstGeom>
            <a:noFill/>
          </p:spPr>
          <p:txBody>
            <a:bodyPr wrap="square" rtlCol="0">
              <a:spAutoFit/>
            </a:bodyPr>
            <a:lstStyle/>
            <a:p>
              <a:pPr algn="ctr"/>
              <a:r>
                <a:rPr lang="ja-JP" altLang="en-US" sz="4000" dirty="0"/>
                <a:t>＋</a:t>
              </a:r>
              <a:endParaRPr kumimoji="1" lang="ja-JP" altLang="en-US" sz="4000" dirty="0"/>
            </a:p>
          </p:txBody>
        </p:sp>
        <p:sp>
          <p:nvSpPr>
            <p:cNvPr id="44" name="テキスト ボックス 43">
              <a:extLst>
                <a:ext uri="{FF2B5EF4-FFF2-40B4-BE49-F238E27FC236}">
                  <a16:creationId xmlns:a16="http://schemas.microsoft.com/office/drawing/2014/main" id="{69D02859-A2B7-BF49-A7A3-E0F96061089E}"/>
                </a:ext>
              </a:extLst>
            </p:cNvPr>
            <p:cNvSpPr txBox="1"/>
            <p:nvPr/>
          </p:nvSpPr>
          <p:spPr>
            <a:xfrm>
              <a:off x="1180560" y="5042794"/>
              <a:ext cx="720080" cy="707886"/>
            </a:xfrm>
            <a:prstGeom prst="rect">
              <a:avLst/>
            </a:prstGeom>
            <a:noFill/>
          </p:spPr>
          <p:txBody>
            <a:bodyPr wrap="square" rtlCol="0">
              <a:spAutoFit/>
            </a:bodyPr>
            <a:lstStyle/>
            <a:p>
              <a:pPr algn="ctr"/>
              <a:r>
                <a:rPr kumimoji="1" lang="en-US" altLang="ja-JP" sz="4000" dirty="0"/>
                <a:t>1</a:t>
              </a:r>
              <a:endParaRPr kumimoji="1" lang="ja-JP" altLang="en-US" sz="4000" dirty="0"/>
            </a:p>
          </p:txBody>
        </p:sp>
        <p:sp>
          <p:nvSpPr>
            <p:cNvPr id="45" name="テキスト ボックス 44">
              <a:extLst>
                <a:ext uri="{FF2B5EF4-FFF2-40B4-BE49-F238E27FC236}">
                  <a16:creationId xmlns:a16="http://schemas.microsoft.com/office/drawing/2014/main" id="{35A6556D-71AF-0144-B637-26AACBD76F2E}"/>
                </a:ext>
              </a:extLst>
            </p:cNvPr>
            <p:cNvSpPr txBox="1"/>
            <p:nvPr/>
          </p:nvSpPr>
          <p:spPr>
            <a:xfrm>
              <a:off x="1212984" y="5745450"/>
              <a:ext cx="694720" cy="707886"/>
            </a:xfrm>
            <a:prstGeom prst="rect">
              <a:avLst/>
            </a:prstGeom>
            <a:noFill/>
          </p:spPr>
          <p:txBody>
            <a:bodyPr wrap="square" rtlCol="0">
              <a:spAutoFit/>
            </a:bodyPr>
            <a:lstStyle/>
            <a:p>
              <a:pPr algn="ctr"/>
              <a:r>
                <a:rPr kumimoji="1" lang="ja-JP" altLang="en-US" sz="4000" dirty="0"/>
                <a:t>－</a:t>
              </a:r>
            </a:p>
          </p:txBody>
        </p:sp>
        <p:sp>
          <p:nvSpPr>
            <p:cNvPr id="46" name="テキスト ボックス 45">
              <a:extLst>
                <a:ext uri="{FF2B5EF4-FFF2-40B4-BE49-F238E27FC236}">
                  <a16:creationId xmlns:a16="http://schemas.microsoft.com/office/drawing/2014/main" id="{D1CBE792-B87A-6F44-8EDC-53C376F8ADB7}"/>
                </a:ext>
              </a:extLst>
            </p:cNvPr>
            <p:cNvSpPr txBox="1"/>
            <p:nvPr/>
          </p:nvSpPr>
          <p:spPr>
            <a:xfrm>
              <a:off x="1907704" y="5025370"/>
              <a:ext cx="720080" cy="707886"/>
            </a:xfrm>
            <a:prstGeom prst="rect">
              <a:avLst/>
            </a:prstGeom>
            <a:noFill/>
          </p:spPr>
          <p:txBody>
            <a:bodyPr wrap="square" rtlCol="0">
              <a:spAutoFit/>
            </a:bodyPr>
            <a:lstStyle/>
            <a:p>
              <a:pPr algn="ctr"/>
              <a:r>
                <a:rPr kumimoji="1" lang="en-US" altLang="ja-JP" sz="4000" dirty="0"/>
                <a:t>2</a:t>
              </a:r>
              <a:endParaRPr kumimoji="1" lang="ja-JP" altLang="en-US" sz="4000" dirty="0"/>
            </a:p>
          </p:txBody>
        </p:sp>
        <p:sp>
          <p:nvSpPr>
            <p:cNvPr id="47" name="テキスト ボックス 46">
              <a:extLst>
                <a:ext uri="{FF2B5EF4-FFF2-40B4-BE49-F238E27FC236}">
                  <a16:creationId xmlns:a16="http://schemas.microsoft.com/office/drawing/2014/main" id="{B6B8CB40-92FC-8841-AEAC-B0D335820FCA}"/>
                </a:ext>
              </a:extLst>
            </p:cNvPr>
            <p:cNvSpPr txBox="1"/>
            <p:nvPr/>
          </p:nvSpPr>
          <p:spPr>
            <a:xfrm>
              <a:off x="1918936" y="5733256"/>
              <a:ext cx="720080" cy="707886"/>
            </a:xfrm>
            <a:prstGeom prst="rect">
              <a:avLst/>
            </a:prstGeom>
            <a:noFill/>
          </p:spPr>
          <p:txBody>
            <a:bodyPr wrap="square" rtlCol="0">
              <a:spAutoFit/>
            </a:bodyPr>
            <a:lstStyle/>
            <a:p>
              <a:pPr algn="ctr"/>
              <a:r>
                <a:rPr lang="en-US" altLang="ja-JP" sz="4000" dirty="0"/>
                <a:t>×</a:t>
              </a:r>
              <a:endParaRPr kumimoji="1" lang="ja-JP" altLang="en-US" sz="4000" dirty="0"/>
            </a:p>
          </p:txBody>
        </p:sp>
        <p:sp>
          <p:nvSpPr>
            <p:cNvPr id="48" name="テキスト ボックス 47">
              <a:extLst>
                <a:ext uri="{FF2B5EF4-FFF2-40B4-BE49-F238E27FC236}">
                  <a16:creationId xmlns:a16="http://schemas.microsoft.com/office/drawing/2014/main" id="{B2EEF812-F2F4-084F-8E41-C0D8FC2DC2B8}"/>
                </a:ext>
              </a:extLst>
            </p:cNvPr>
            <p:cNvSpPr txBox="1"/>
            <p:nvPr/>
          </p:nvSpPr>
          <p:spPr>
            <a:xfrm>
              <a:off x="2627784" y="5042794"/>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49" name="テキスト ボックス 48">
              <a:extLst>
                <a:ext uri="{FF2B5EF4-FFF2-40B4-BE49-F238E27FC236}">
                  <a16:creationId xmlns:a16="http://schemas.microsoft.com/office/drawing/2014/main" id="{198BDE53-4A5B-704C-96E9-972E3018DEC1}"/>
                </a:ext>
              </a:extLst>
            </p:cNvPr>
            <p:cNvSpPr txBox="1"/>
            <p:nvPr/>
          </p:nvSpPr>
          <p:spPr>
            <a:xfrm>
              <a:off x="2627784" y="5745450"/>
              <a:ext cx="720080" cy="707886"/>
            </a:xfrm>
            <a:prstGeom prst="rect">
              <a:avLst/>
            </a:prstGeom>
            <a:noFill/>
          </p:spPr>
          <p:txBody>
            <a:bodyPr wrap="square" rtlCol="0">
              <a:spAutoFit/>
            </a:bodyPr>
            <a:lstStyle/>
            <a:p>
              <a:pPr algn="ctr"/>
              <a:r>
                <a:rPr kumimoji="1" lang="en-US" altLang="ja-JP" sz="4000" dirty="0"/>
                <a:t>÷</a:t>
              </a:r>
              <a:endParaRPr kumimoji="1" lang="ja-JP" altLang="en-US" sz="4000" dirty="0"/>
            </a:p>
          </p:txBody>
        </p:sp>
        <p:sp>
          <p:nvSpPr>
            <p:cNvPr id="51" name="テキスト ボックス 50">
              <a:extLst>
                <a:ext uri="{FF2B5EF4-FFF2-40B4-BE49-F238E27FC236}">
                  <a16:creationId xmlns:a16="http://schemas.microsoft.com/office/drawing/2014/main" id="{E7132D30-E7E8-B645-8F72-82AB57D2FE79}"/>
                </a:ext>
              </a:extLst>
            </p:cNvPr>
            <p:cNvSpPr txBox="1"/>
            <p:nvPr/>
          </p:nvSpPr>
          <p:spPr>
            <a:xfrm>
              <a:off x="494680" y="4581128"/>
              <a:ext cx="2832827" cy="461665"/>
            </a:xfrm>
            <a:prstGeom prst="rect">
              <a:avLst/>
            </a:prstGeom>
            <a:noFill/>
          </p:spPr>
          <p:txBody>
            <a:bodyPr wrap="none" rtlCol="0">
              <a:spAutoFit/>
            </a:bodyPr>
            <a:lstStyle/>
            <a:p>
              <a:r>
                <a:rPr lang="ja-JP" altLang="en-US" sz="2400" dirty="0"/>
                <a:t>命令表</a:t>
              </a:r>
              <a:r>
                <a:rPr lang="en-US" altLang="ja-JP" sz="2400" dirty="0"/>
                <a:t>(</a:t>
              </a:r>
              <a:r>
                <a:rPr lang="ja-JP" altLang="en-US" sz="2400" dirty="0"/>
                <a:t>オペコード</a:t>
              </a:r>
              <a:r>
                <a:rPr lang="en-US" altLang="ja-JP" sz="2400" dirty="0"/>
                <a:t>)</a:t>
              </a:r>
              <a:endParaRPr kumimoji="1" lang="ja-JP" altLang="en-US" sz="2400" dirty="0"/>
            </a:p>
          </p:txBody>
        </p:sp>
      </p:grpSp>
      <p:sp>
        <p:nvSpPr>
          <p:cNvPr id="52" name="テキスト ボックス 51">
            <a:extLst>
              <a:ext uri="{FF2B5EF4-FFF2-40B4-BE49-F238E27FC236}">
                <a16:creationId xmlns:a16="http://schemas.microsoft.com/office/drawing/2014/main" id="{5DADA04E-C028-D74E-B88D-4C48032E5B23}"/>
              </a:ext>
            </a:extLst>
          </p:cNvPr>
          <p:cNvSpPr txBox="1"/>
          <p:nvPr/>
        </p:nvSpPr>
        <p:spPr>
          <a:xfrm>
            <a:off x="539552" y="3284984"/>
            <a:ext cx="7503977" cy="461665"/>
          </a:xfrm>
          <a:prstGeom prst="rect">
            <a:avLst/>
          </a:prstGeom>
          <a:noFill/>
        </p:spPr>
        <p:txBody>
          <a:bodyPr wrap="none" rtlCol="0">
            <a:spAutoFit/>
          </a:bodyPr>
          <a:lstStyle/>
          <a:p>
            <a:r>
              <a:rPr kumimoji="1" lang="ja-JP" altLang="en-US" sz="2400"/>
              <a:t>例えば「</a:t>
            </a:r>
            <a:r>
              <a:rPr lang="en-US" altLang="ja-JP" sz="2400"/>
              <a:t>3+4</a:t>
            </a:r>
            <a:r>
              <a:rPr lang="ja-JP" altLang="en-US" sz="2400"/>
              <a:t>」は「</a:t>
            </a:r>
            <a:r>
              <a:rPr lang="en-US" altLang="ja-JP" sz="2400">
                <a:solidFill>
                  <a:srgbClr val="FF0000"/>
                </a:solidFill>
              </a:rPr>
              <a:t>0</a:t>
            </a:r>
            <a:r>
              <a:rPr lang="en-US" altLang="ja-JP" sz="2400"/>
              <a:t>,</a:t>
            </a:r>
            <a:r>
              <a:rPr lang="en-US" altLang="ja-JP" sz="2400">
                <a:solidFill>
                  <a:srgbClr val="011893"/>
                </a:solidFill>
              </a:rPr>
              <a:t>3</a:t>
            </a:r>
            <a:r>
              <a:rPr lang="en-US" altLang="ja-JP" sz="2400"/>
              <a:t>,</a:t>
            </a:r>
            <a:r>
              <a:rPr lang="en-US" altLang="ja-JP" sz="2400">
                <a:solidFill>
                  <a:srgbClr val="011893"/>
                </a:solidFill>
              </a:rPr>
              <a:t>4</a:t>
            </a:r>
            <a:r>
              <a:rPr lang="ja-JP" altLang="en-US" sz="2400"/>
              <a:t>」、「</a:t>
            </a:r>
            <a:r>
              <a:rPr lang="en-US" altLang="ja-JP" sz="2400"/>
              <a:t>8-5</a:t>
            </a:r>
            <a:r>
              <a:rPr lang="ja-JP" altLang="en-US" sz="2400"/>
              <a:t>」は「</a:t>
            </a:r>
            <a:r>
              <a:rPr lang="en-US" altLang="ja-JP" sz="2400">
                <a:solidFill>
                  <a:srgbClr val="FF0000"/>
                </a:solidFill>
              </a:rPr>
              <a:t>1</a:t>
            </a:r>
            <a:r>
              <a:rPr lang="en-US" altLang="ja-JP" sz="2400"/>
              <a:t>,</a:t>
            </a:r>
            <a:r>
              <a:rPr lang="en-US" altLang="ja-JP" sz="2400">
                <a:solidFill>
                  <a:srgbClr val="011893"/>
                </a:solidFill>
              </a:rPr>
              <a:t>8</a:t>
            </a:r>
            <a:r>
              <a:rPr lang="en-US" altLang="ja-JP" sz="2400"/>
              <a:t>,</a:t>
            </a:r>
            <a:r>
              <a:rPr lang="en-US" altLang="ja-JP" sz="2400">
                <a:solidFill>
                  <a:srgbClr val="011893"/>
                </a:solidFill>
              </a:rPr>
              <a:t>5</a:t>
            </a:r>
            <a:r>
              <a:rPr lang="ja-JP" altLang="en-US" sz="2400"/>
              <a:t>」で表す</a:t>
            </a:r>
            <a:endParaRPr lang="en-US" altLang="ja-JP" sz="2400"/>
          </a:p>
        </p:txBody>
      </p:sp>
      <p:sp>
        <p:nvSpPr>
          <p:cNvPr id="53" name="正方形/長方形 52">
            <a:extLst>
              <a:ext uri="{FF2B5EF4-FFF2-40B4-BE49-F238E27FC236}">
                <a16:creationId xmlns:a16="http://schemas.microsoft.com/office/drawing/2014/main" id="{58BE2EA2-215A-5B4E-B76B-D4B4B18E1D5E}"/>
              </a:ext>
            </a:extLst>
          </p:cNvPr>
          <p:cNvSpPr/>
          <p:nvPr/>
        </p:nvSpPr>
        <p:spPr>
          <a:xfrm>
            <a:off x="5023207" y="4228884"/>
            <a:ext cx="720080" cy="7238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テキスト ボックス 53">
            <a:extLst>
              <a:ext uri="{FF2B5EF4-FFF2-40B4-BE49-F238E27FC236}">
                <a16:creationId xmlns:a16="http://schemas.microsoft.com/office/drawing/2014/main" id="{F9E75DF9-82CD-3842-9045-B985D9699954}"/>
              </a:ext>
            </a:extLst>
          </p:cNvPr>
          <p:cNvSpPr txBox="1"/>
          <p:nvPr/>
        </p:nvSpPr>
        <p:spPr>
          <a:xfrm>
            <a:off x="5026343" y="4233282"/>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grpSp>
        <p:nvGrpSpPr>
          <p:cNvPr id="55" name="グループ化 54">
            <a:extLst>
              <a:ext uri="{FF2B5EF4-FFF2-40B4-BE49-F238E27FC236}">
                <a16:creationId xmlns:a16="http://schemas.microsoft.com/office/drawing/2014/main" id="{0B132760-90DC-5941-B8D0-6680C04E0043}"/>
              </a:ext>
            </a:extLst>
          </p:cNvPr>
          <p:cNvGrpSpPr/>
          <p:nvPr/>
        </p:nvGrpSpPr>
        <p:grpSpPr>
          <a:xfrm>
            <a:off x="5743287" y="4221088"/>
            <a:ext cx="1440160" cy="731599"/>
            <a:chOff x="4572000" y="1988840"/>
            <a:chExt cx="1440160" cy="731599"/>
          </a:xfrm>
        </p:grpSpPr>
        <p:sp>
          <p:nvSpPr>
            <p:cNvPr id="56" name="正方形/長方形 55">
              <a:extLst>
                <a:ext uri="{FF2B5EF4-FFF2-40B4-BE49-F238E27FC236}">
                  <a16:creationId xmlns:a16="http://schemas.microsoft.com/office/drawing/2014/main" id="{31179670-C965-1940-856F-E60803BCF769}"/>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テキスト ボックス 56">
              <a:extLst>
                <a:ext uri="{FF2B5EF4-FFF2-40B4-BE49-F238E27FC236}">
                  <a16:creationId xmlns:a16="http://schemas.microsoft.com/office/drawing/2014/main" id="{6F729F57-1A64-0943-B989-5229BC18E27E}"/>
                </a:ext>
              </a:extLst>
            </p:cNvPr>
            <p:cNvSpPr txBox="1"/>
            <p:nvPr/>
          </p:nvSpPr>
          <p:spPr>
            <a:xfrm>
              <a:off x="4572000" y="1988840"/>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58" name="テキスト ボックス 57">
              <a:extLst>
                <a:ext uri="{FF2B5EF4-FFF2-40B4-BE49-F238E27FC236}">
                  <a16:creationId xmlns:a16="http://schemas.microsoft.com/office/drawing/2014/main" id="{71DB22EE-E52C-8548-8A6E-9A49C17CFB52}"/>
                </a:ext>
              </a:extLst>
            </p:cNvPr>
            <p:cNvSpPr txBox="1"/>
            <p:nvPr/>
          </p:nvSpPr>
          <p:spPr>
            <a:xfrm>
              <a:off x="5292080" y="2001034"/>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grpSp>
      <p:sp>
        <p:nvSpPr>
          <p:cNvPr id="59" name="テキスト ボックス 58">
            <a:extLst>
              <a:ext uri="{FF2B5EF4-FFF2-40B4-BE49-F238E27FC236}">
                <a16:creationId xmlns:a16="http://schemas.microsoft.com/office/drawing/2014/main" id="{02AF5BFC-7DC9-D147-BD3B-661A6B1D518A}"/>
              </a:ext>
            </a:extLst>
          </p:cNvPr>
          <p:cNvSpPr txBox="1"/>
          <p:nvPr/>
        </p:nvSpPr>
        <p:spPr>
          <a:xfrm>
            <a:off x="4932040" y="4869160"/>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60" name="テキスト ボックス 59">
            <a:extLst>
              <a:ext uri="{FF2B5EF4-FFF2-40B4-BE49-F238E27FC236}">
                <a16:creationId xmlns:a16="http://schemas.microsoft.com/office/drawing/2014/main" id="{AF9AFDD9-1638-4741-AE2C-3977999E4EBE}"/>
              </a:ext>
            </a:extLst>
          </p:cNvPr>
          <p:cNvSpPr txBox="1"/>
          <p:nvPr/>
        </p:nvSpPr>
        <p:spPr>
          <a:xfrm>
            <a:off x="6012160" y="4869160"/>
            <a:ext cx="973408" cy="369332"/>
          </a:xfrm>
          <a:prstGeom prst="rect">
            <a:avLst/>
          </a:prstGeom>
          <a:noFill/>
        </p:spPr>
        <p:txBody>
          <a:bodyPr wrap="none" rtlCol="0">
            <a:spAutoFit/>
          </a:bodyPr>
          <a:lstStyle/>
          <a:p>
            <a:r>
              <a:rPr kumimoji="1" lang="en-US" altLang="ja-JP"/>
              <a:t>operand</a:t>
            </a:r>
            <a:endParaRPr kumimoji="1" lang="ja-JP" altLang="en-US" dirty="0"/>
          </a:p>
        </p:txBody>
      </p:sp>
      <p:sp>
        <p:nvSpPr>
          <p:cNvPr id="68" name="テキスト ボックス 67">
            <a:extLst>
              <a:ext uri="{FF2B5EF4-FFF2-40B4-BE49-F238E27FC236}">
                <a16:creationId xmlns:a16="http://schemas.microsoft.com/office/drawing/2014/main" id="{6CD243E4-898F-2148-80AB-A627148ED2D0}"/>
              </a:ext>
            </a:extLst>
          </p:cNvPr>
          <p:cNvSpPr txBox="1"/>
          <p:nvPr/>
        </p:nvSpPr>
        <p:spPr>
          <a:xfrm>
            <a:off x="4499992" y="5229200"/>
            <a:ext cx="1338828" cy="369332"/>
          </a:xfrm>
          <a:prstGeom prst="rect">
            <a:avLst/>
          </a:prstGeom>
          <a:noFill/>
        </p:spPr>
        <p:txBody>
          <a:bodyPr wrap="none" rtlCol="0">
            <a:spAutoFit/>
          </a:bodyPr>
          <a:lstStyle/>
          <a:p>
            <a:r>
              <a:rPr kumimoji="1" lang="ja-JP" altLang="en-US"/>
              <a:t>何をするか</a:t>
            </a:r>
          </a:p>
        </p:txBody>
      </p:sp>
      <p:sp>
        <p:nvSpPr>
          <p:cNvPr id="69" name="テキスト ボックス 68">
            <a:extLst>
              <a:ext uri="{FF2B5EF4-FFF2-40B4-BE49-F238E27FC236}">
                <a16:creationId xmlns:a16="http://schemas.microsoft.com/office/drawing/2014/main" id="{7CD2D20E-7B89-9545-8242-C5CEA7E438F0}"/>
              </a:ext>
            </a:extLst>
          </p:cNvPr>
          <p:cNvSpPr txBox="1"/>
          <p:nvPr/>
        </p:nvSpPr>
        <p:spPr>
          <a:xfrm>
            <a:off x="6012160" y="5229200"/>
            <a:ext cx="877163" cy="369332"/>
          </a:xfrm>
          <a:prstGeom prst="rect">
            <a:avLst/>
          </a:prstGeom>
          <a:noFill/>
        </p:spPr>
        <p:txBody>
          <a:bodyPr wrap="none" rtlCol="0">
            <a:spAutoFit/>
          </a:bodyPr>
          <a:lstStyle/>
          <a:p>
            <a:r>
              <a:rPr kumimoji="1" lang="ja-JP" altLang="en-US"/>
              <a:t>データ</a:t>
            </a:r>
          </a:p>
        </p:txBody>
      </p:sp>
    </p:spTree>
    <p:extLst>
      <p:ext uri="{BB962C8B-B14F-4D97-AF65-F5344CB8AC3E}">
        <p14:creationId xmlns:p14="http://schemas.microsoft.com/office/powerpoint/2010/main" val="3823925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66A691-F4DE-0B41-9901-13D1CC95223D}"/>
              </a:ext>
            </a:extLst>
          </p:cNvPr>
          <p:cNvSpPr>
            <a:spLocks noGrp="1"/>
          </p:cNvSpPr>
          <p:nvPr>
            <p:ph type="body" sz="quarter" idx="10"/>
          </p:nvPr>
        </p:nvSpPr>
        <p:spPr/>
        <p:txBody>
          <a:bodyPr/>
          <a:lstStyle/>
          <a:p>
            <a:r>
              <a:rPr kumimoji="1" lang="ja-JP" altLang="en-US"/>
              <a:t>命令の実行の流れ</a:t>
            </a:r>
          </a:p>
        </p:txBody>
      </p:sp>
      <p:sp>
        <p:nvSpPr>
          <p:cNvPr id="3" name="正方形/長方形 2">
            <a:extLst>
              <a:ext uri="{FF2B5EF4-FFF2-40B4-BE49-F238E27FC236}">
                <a16:creationId xmlns:a16="http://schemas.microsoft.com/office/drawing/2014/main" id="{12449630-87FF-FE40-9BF0-D335F81260BE}"/>
              </a:ext>
            </a:extLst>
          </p:cNvPr>
          <p:cNvSpPr/>
          <p:nvPr/>
        </p:nvSpPr>
        <p:spPr>
          <a:xfrm>
            <a:off x="3203848" y="1556792"/>
            <a:ext cx="4320480"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007E3763-E4F8-9C40-98B3-23339C7DB571}"/>
              </a:ext>
            </a:extLst>
          </p:cNvPr>
          <p:cNvCxnSpPr/>
          <p:nvPr/>
        </p:nvCxnSpPr>
        <p:spPr>
          <a:xfrm>
            <a:off x="392392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1F7799E-96BB-DE49-9074-1181D4D77FC0}"/>
              </a:ext>
            </a:extLst>
          </p:cNvPr>
          <p:cNvCxnSpPr/>
          <p:nvPr/>
        </p:nvCxnSpPr>
        <p:spPr>
          <a:xfrm>
            <a:off x="464400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4EEB494-2C74-A54D-9811-B65A1D3A8550}"/>
              </a:ext>
            </a:extLst>
          </p:cNvPr>
          <p:cNvCxnSpPr/>
          <p:nvPr/>
        </p:nvCxnSpPr>
        <p:spPr>
          <a:xfrm>
            <a:off x="536408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AA14EA8-1671-3D44-BC21-B730B21C2876}"/>
              </a:ext>
            </a:extLst>
          </p:cNvPr>
          <p:cNvCxnSpPr/>
          <p:nvPr/>
        </p:nvCxnSpPr>
        <p:spPr>
          <a:xfrm>
            <a:off x="608416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2423EA4D-0899-9541-B994-CBC943FF7942}"/>
              </a:ext>
            </a:extLst>
          </p:cNvPr>
          <p:cNvCxnSpPr/>
          <p:nvPr/>
        </p:nvCxnSpPr>
        <p:spPr>
          <a:xfrm>
            <a:off x="680424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56DB2FF-F579-5C48-8993-88662F4FAD07}"/>
              </a:ext>
            </a:extLst>
          </p:cNvPr>
          <p:cNvCxnSpPr/>
          <p:nvPr/>
        </p:nvCxnSpPr>
        <p:spPr>
          <a:xfrm>
            <a:off x="7524328" y="1556792"/>
            <a:ext cx="0" cy="7200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B1378AC-67D3-1C48-9D45-54D7784A356F}"/>
              </a:ext>
            </a:extLst>
          </p:cNvPr>
          <p:cNvCxnSpPr/>
          <p:nvPr/>
        </p:nvCxnSpPr>
        <p:spPr>
          <a:xfrm>
            <a:off x="7524328" y="2276872"/>
            <a:ext cx="72008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54B9685-3C66-1A49-86CC-BA42300048EB}"/>
              </a:ext>
            </a:extLst>
          </p:cNvPr>
          <p:cNvCxnSpPr/>
          <p:nvPr/>
        </p:nvCxnSpPr>
        <p:spPr>
          <a:xfrm>
            <a:off x="7524328" y="1556792"/>
            <a:ext cx="72008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67E7342-5A63-CD4D-AFBD-823B6E40625E}"/>
              </a:ext>
            </a:extLst>
          </p:cNvPr>
          <p:cNvSpPr txBox="1"/>
          <p:nvPr/>
        </p:nvSpPr>
        <p:spPr>
          <a:xfrm>
            <a:off x="3203848" y="1556792"/>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sp>
        <p:nvSpPr>
          <p:cNvPr id="13" name="テキスト ボックス 12">
            <a:extLst>
              <a:ext uri="{FF2B5EF4-FFF2-40B4-BE49-F238E27FC236}">
                <a16:creationId xmlns:a16="http://schemas.microsoft.com/office/drawing/2014/main" id="{971D9DB9-C8E5-9B4D-9EA9-0E9A92BB9287}"/>
              </a:ext>
            </a:extLst>
          </p:cNvPr>
          <p:cNvSpPr txBox="1"/>
          <p:nvPr/>
        </p:nvSpPr>
        <p:spPr>
          <a:xfrm>
            <a:off x="3923928" y="1556792"/>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14" name="テキスト ボックス 13">
            <a:extLst>
              <a:ext uri="{FF2B5EF4-FFF2-40B4-BE49-F238E27FC236}">
                <a16:creationId xmlns:a16="http://schemas.microsoft.com/office/drawing/2014/main" id="{5A5FE959-B17B-7248-8B2D-1631D8A8076C}"/>
              </a:ext>
            </a:extLst>
          </p:cNvPr>
          <p:cNvSpPr txBox="1"/>
          <p:nvPr/>
        </p:nvSpPr>
        <p:spPr>
          <a:xfrm>
            <a:off x="4644008" y="1568986"/>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sp>
        <p:nvSpPr>
          <p:cNvPr id="15" name="テキスト ボックス 14">
            <a:extLst>
              <a:ext uri="{FF2B5EF4-FFF2-40B4-BE49-F238E27FC236}">
                <a16:creationId xmlns:a16="http://schemas.microsoft.com/office/drawing/2014/main" id="{76E2B474-389A-3D4B-BB92-89B331B956A3}"/>
              </a:ext>
            </a:extLst>
          </p:cNvPr>
          <p:cNvSpPr txBox="1"/>
          <p:nvPr/>
        </p:nvSpPr>
        <p:spPr>
          <a:xfrm>
            <a:off x="5364088" y="1568986"/>
            <a:ext cx="720080" cy="707886"/>
          </a:xfrm>
          <a:prstGeom prst="rect">
            <a:avLst/>
          </a:prstGeom>
          <a:noFill/>
        </p:spPr>
        <p:txBody>
          <a:bodyPr wrap="square" rtlCol="0">
            <a:spAutoFit/>
          </a:bodyPr>
          <a:lstStyle/>
          <a:p>
            <a:pPr algn="ctr"/>
            <a:r>
              <a:rPr lang="en-US" altLang="ja-JP" sz="4000" dirty="0"/>
              <a:t>1</a:t>
            </a:r>
            <a:endParaRPr kumimoji="1" lang="ja-JP" altLang="en-US" sz="4000" dirty="0"/>
          </a:p>
        </p:txBody>
      </p:sp>
      <p:sp>
        <p:nvSpPr>
          <p:cNvPr id="16" name="テキスト ボックス 15">
            <a:extLst>
              <a:ext uri="{FF2B5EF4-FFF2-40B4-BE49-F238E27FC236}">
                <a16:creationId xmlns:a16="http://schemas.microsoft.com/office/drawing/2014/main" id="{ADAB5A6B-3462-2845-9890-23F28629B6CE}"/>
              </a:ext>
            </a:extLst>
          </p:cNvPr>
          <p:cNvSpPr txBox="1"/>
          <p:nvPr/>
        </p:nvSpPr>
        <p:spPr>
          <a:xfrm>
            <a:off x="6084168" y="1556791"/>
            <a:ext cx="720080" cy="707886"/>
          </a:xfrm>
          <a:prstGeom prst="rect">
            <a:avLst/>
          </a:prstGeom>
          <a:noFill/>
        </p:spPr>
        <p:txBody>
          <a:bodyPr wrap="square" rtlCol="0">
            <a:spAutoFit/>
          </a:bodyPr>
          <a:lstStyle/>
          <a:p>
            <a:pPr algn="ctr"/>
            <a:r>
              <a:rPr kumimoji="1" lang="en-US" altLang="ja-JP" sz="4000" dirty="0"/>
              <a:t>8</a:t>
            </a:r>
            <a:endParaRPr kumimoji="1" lang="ja-JP" altLang="en-US" sz="4000" dirty="0"/>
          </a:p>
        </p:txBody>
      </p:sp>
      <p:sp>
        <p:nvSpPr>
          <p:cNvPr id="17" name="テキスト ボックス 16">
            <a:extLst>
              <a:ext uri="{FF2B5EF4-FFF2-40B4-BE49-F238E27FC236}">
                <a16:creationId xmlns:a16="http://schemas.microsoft.com/office/drawing/2014/main" id="{679927C0-BA9B-7D48-B6FC-6217AF33C7A5}"/>
              </a:ext>
            </a:extLst>
          </p:cNvPr>
          <p:cNvSpPr txBox="1"/>
          <p:nvPr/>
        </p:nvSpPr>
        <p:spPr>
          <a:xfrm>
            <a:off x="6804248" y="1556791"/>
            <a:ext cx="720080" cy="707886"/>
          </a:xfrm>
          <a:prstGeom prst="rect">
            <a:avLst/>
          </a:prstGeom>
          <a:noFill/>
        </p:spPr>
        <p:txBody>
          <a:bodyPr wrap="square" rtlCol="0">
            <a:spAutoFit/>
          </a:bodyPr>
          <a:lstStyle/>
          <a:p>
            <a:pPr algn="ctr"/>
            <a:r>
              <a:rPr lang="en-US" altLang="ja-JP" sz="4000" dirty="0"/>
              <a:t>5</a:t>
            </a:r>
            <a:endParaRPr kumimoji="1" lang="ja-JP" altLang="en-US" sz="4000" dirty="0"/>
          </a:p>
        </p:txBody>
      </p:sp>
      <p:sp>
        <p:nvSpPr>
          <p:cNvPr id="18" name="テキスト ボックス 17">
            <a:extLst>
              <a:ext uri="{FF2B5EF4-FFF2-40B4-BE49-F238E27FC236}">
                <a16:creationId xmlns:a16="http://schemas.microsoft.com/office/drawing/2014/main" id="{AF87315C-D827-E84B-96AB-C7863C21DB99}"/>
              </a:ext>
            </a:extLst>
          </p:cNvPr>
          <p:cNvSpPr txBox="1"/>
          <p:nvPr/>
        </p:nvSpPr>
        <p:spPr>
          <a:xfrm>
            <a:off x="1691680" y="1628800"/>
            <a:ext cx="1415772" cy="584775"/>
          </a:xfrm>
          <a:prstGeom prst="rect">
            <a:avLst/>
          </a:prstGeom>
          <a:noFill/>
        </p:spPr>
        <p:txBody>
          <a:bodyPr wrap="none" rtlCol="0">
            <a:spAutoFit/>
          </a:bodyPr>
          <a:lstStyle/>
          <a:p>
            <a:r>
              <a:rPr lang="ja-JP" altLang="en-US" sz="3200" dirty="0"/>
              <a:t>メモリ</a:t>
            </a:r>
            <a:endParaRPr kumimoji="1" lang="ja-JP" altLang="en-US" sz="3200" dirty="0"/>
          </a:p>
        </p:txBody>
      </p:sp>
      <p:sp>
        <p:nvSpPr>
          <p:cNvPr id="19" name="テキスト ボックス 18">
            <a:extLst>
              <a:ext uri="{FF2B5EF4-FFF2-40B4-BE49-F238E27FC236}">
                <a16:creationId xmlns:a16="http://schemas.microsoft.com/office/drawing/2014/main" id="{C93B39DA-8BFB-C54A-9E3D-A47C3C9A61E9}"/>
              </a:ext>
            </a:extLst>
          </p:cNvPr>
          <p:cNvSpPr txBox="1"/>
          <p:nvPr/>
        </p:nvSpPr>
        <p:spPr>
          <a:xfrm>
            <a:off x="323528" y="1052736"/>
            <a:ext cx="4108817" cy="369332"/>
          </a:xfrm>
          <a:prstGeom prst="rect">
            <a:avLst/>
          </a:prstGeom>
          <a:noFill/>
        </p:spPr>
        <p:txBody>
          <a:bodyPr wrap="none" rtlCol="0">
            <a:spAutoFit/>
          </a:bodyPr>
          <a:lstStyle/>
          <a:p>
            <a:r>
              <a:rPr kumimoji="1" lang="ja-JP" altLang="en-US" dirty="0"/>
              <a:t>メモリから命令とデータを取ってくる</a:t>
            </a:r>
          </a:p>
        </p:txBody>
      </p:sp>
      <p:cxnSp>
        <p:nvCxnSpPr>
          <p:cNvPr id="20" name="直線矢印コネクタ 19">
            <a:extLst>
              <a:ext uri="{FF2B5EF4-FFF2-40B4-BE49-F238E27FC236}">
                <a16:creationId xmlns:a16="http://schemas.microsoft.com/office/drawing/2014/main" id="{A22B229A-0CF3-E34F-8C23-53E6A419D6B7}"/>
              </a:ext>
            </a:extLst>
          </p:cNvPr>
          <p:cNvCxnSpPr/>
          <p:nvPr/>
        </p:nvCxnSpPr>
        <p:spPr>
          <a:xfrm>
            <a:off x="3203848" y="2420888"/>
            <a:ext cx="216024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下矢印 20">
            <a:extLst>
              <a:ext uri="{FF2B5EF4-FFF2-40B4-BE49-F238E27FC236}">
                <a16:creationId xmlns:a16="http://schemas.microsoft.com/office/drawing/2014/main" id="{89388A78-0D64-8348-93AA-1AD2685DF77A}"/>
              </a:ext>
            </a:extLst>
          </p:cNvPr>
          <p:cNvSpPr/>
          <p:nvPr/>
        </p:nvSpPr>
        <p:spPr>
          <a:xfrm>
            <a:off x="4067944" y="2492896"/>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a:extLst>
              <a:ext uri="{FF2B5EF4-FFF2-40B4-BE49-F238E27FC236}">
                <a16:creationId xmlns:a16="http://schemas.microsoft.com/office/drawing/2014/main" id="{0E9409D5-6F17-AB46-860A-D877238BC717}"/>
              </a:ext>
            </a:extLst>
          </p:cNvPr>
          <p:cNvSpPr/>
          <p:nvPr/>
        </p:nvSpPr>
        <p:spPr>
          <a:xfrm>
            <a:off x="3223007" y="2932740"/>
            <a:ext cx="720080" cy="7238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ボックス 23">
            <a:extLst>
              <a:ext uri="{FF2B5EF4-FFF2-40B4-BE49-F238E27FC236}">
                <a16:creationId xmlns:a16="http://schemas.microsoft.com/office/drawing/2014/main" id="{8A2A75FC-3BE6-2E47-B77C-A189A0FD0160}"/>
              </a:ext>
            </a:extLst>
          </p:cNvPr>
          <p:cNvSpPr txBox="1"/>
          <p:nvPr/>
        </p:nvSpPr>
        <p:spPr>
          <a:xfrm>
            <a:off x="3226143" y="2937138"/>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grpSp>
        <p:nvGrpSpPr>
          <p:cNvPr id="25" name="グループ化 24">
            <a:extLst>
              <a:ext uri="{FF2B5EF4-FFF2-40B4-BE49-F238E27FC236}">
                <a16:creationId xmlns:a16="http://schemas.microsoft.com/office/drawing/2014/main" id="{7FB955AD-C6A9-234C-9BEF-D58CBCB831FA}"/>
              </a:ext>
            </a:extLst>
          </p:cNvPr>
          <p:cNvGrpSpPr/>
          <p:nvPr/>
        </p:nvGrpSpPr>
        <p:grpSpPr>
          <a:xfrm>
            <a:off x="3943087" y="2924944"/>
            <a:ext cx="1440160" cy="731599"/>
            <a:chOff x="4572000" y="1988840"/>
            <a:chExt cx="1440160" cy="731599"/>
          </a:xfrm>
        </p:grpSpPr>
        <p:sp>
          <p:nvSpPr>
            <p:cNvPr id="26" name="正方形/長方形 25">
              <a:extLst>
                <a:ext uri="{FF2B5EF4-FFF2-40B4-BE49-F238E27FC236}">
                  <a16:creationId xmlns:a16="http://schemas.microsoft.com/office/drawing/2014/main" id="{308D2654-F9D7-D34B-BAFB-21126FE65427}"/>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テキスト ボックス 26">
              <a:extLst>
                <a:ext uri="{FF2B5EF4-FFF2-40B4-BE49-F238E27FC236}">
                  <a16:creationId xmlns:a16="http://schemas.microsoft.com/office/drawing/2014/main" id="{F2929705-78D4-BC45-83C4-9A7811A1C0DD}"/>
                </a:ext>
              </a:extLst>
            </p:cNvPr>
            <p:cNvSpPr txBox="1"/>
            <p:nvPr/>
          </p:nvSpPr>
          <p:spPr>
            <a:xfrm>
              <a:off x="4572000" y="1988840"/>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28" name="テキスト ボックス 27">
              <a:extLst>
                <a:ext uri="{FF2B5EF4-FFF2-40B4-BE49-F238E27FC236}">
                  <a16:creationId xmlns:a16="http://schemas.microsoft.com/office/drawing/2014/main" id="{43516C99-18DA-BF40-AA80-4E7D652DF9AD}"/>
                </a:ext>
              </a:extLst>
            </p:cNvPr>
            <p:cNvSpPr txBox="1"/>
            <p:nvPr/>
          </p:nvSpPr>
          <p:spPr>
            <a:xfrm>
              <a:off x="5292080" y="2001034"/>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grpSp>
      <p:sp>
        <p:nvSpPr>
          <p:cNvPr id="29" name="テキスト ボックス 28">
            <a:extLst>
              <a:ext uri="{FF2B5EF4-FFF2-40B4-BE49-F238E27FC236}">
                <a16:creationId xmlns:a16="http://schemas.microsoft.com/office/drawing/2014/main" id="{DE8B0BA8-709D-E547-A0E6-0220B7ED69A3}"/>
              </a:ext>
            </a:extLst>
          </p:cNvPr>
          <p:cNvSpPr txBox="1"/>
          <p:nvPr/>
        </p:nvSpPr>
        <p:spPr>
          <a:xfrm>
            <a:off x="3131840" y="3645024"/>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30" name="テキスト ボックス 29">
            <a:extLst>
              <a:ext uri="{FF2B5EF4-FFF2-40B4-BE49-F238E27FC236}">
                <a16:creationId xmlns:a16="http://schemas.microsoft.com/office/drawing/2014/main" id="{7B6B32D0-7319-8147-A083-167B694E9FAC}"/>
              </a:ext>
            </a:extLst>
          </p:cNvPr>
          <p:cNvSpPr txBox="1"/>
          <p:nvPr/>
        </p:nvSpPr>
        <p:spPr>
          <a:xfrm>
            <a:off x="4283968" y="3645024"/>
            <a:ext cx="973408" cy="369332"/>
          </a:xfrm>
          <a:prstGeom prst="rect">
            <a:avLst/>
          </a:prstGeom>
          <a:noFill/>
        </p:spPr>
        <p:txBody>
          <a:bodyPr wrap="none" rtlCol="0">
            <a:spAutoFit/>
          </a:bodyPr>
          <a:lstStyle/>
          <a:p>
            <a:r>
              <a:rPr kumimoji="1" lang="en-US" altLang="ja-JP"/>
              <a:t>operand</a:t>
            </a:r>
            <a:endParaRPr kumimoji="1" lang="ja-JP" altLang="en-US" dirty="0"/>
          </a:p>
        </p:txBody>
      </p:sp>
      <p:sp>
        <p:nvSpPr>
          <p:cNvPr id="33" name="テキスト ボックス 32">
            <a:extLst>
              <a:ext uri="{FF2B5EF4-FFF2-40B4-BE49-F238E27FC236}">
                <a16:creationId xmlns:a16="http://schemas.microsoft.com/office/drawing/2014/main" id="{E6A3CB44-2B63-6F46-8A7F-96AB3ADB31A5}"/>
              </a:ext>
            </a:extLst>
          </p:cNvPr>
          <p:cNvSpPr txBox="1"/>
          <p:nvPr/>
        </p:nvSpPr>
        <p:spPr>
          <a:xfrm>
            <a:off x="3995936" y="4365104"/>
            <a:ext cx="2736304" cy="646331"/>
          </a:xfrm>
          <a:prstGeom prst="rect">
            <a:avLst/>
          </a:prstGeom>
          <a:noFill/>
        </p:spPr>
        <p:txBody>
          <a:bodyPr wrap="square" rtlCol="0">
            <a:spAutoFit/>
          </a:bodyPr>
          <a:lstStyle/>
          <a:p>
            <a:r>
              <a:rPr kumimoji="1" lang="ja-JP" altLang="en-US" dirty="0"/>
              <a:t>命令</a:t>
            </a:r>
            <a:r>
              <a:rPr lang="ja-JP" altLang="en-US" dirty="0"/>
              <a:t>表を見て、どの演算器に投げるか決める</a:t>
            </a:r>
            <a:endParaRPr kumimoji="1" lang="ja-JP" altLang="en-US" dirty="0"/>
          </a:p>
        </p:txBody>
      </p:sp>
      <p:pic>
        <p:nvPicPr>
          <p:cNvPr id="34" name="Picture 2" descr="ä¼ç¤¾ã®å»ºç©ã®ã¢ã¤ã³ã³ï¼å·¥å ´ï¼">
            <a:extLst>
              <a:ext uri="{FF2B5EF4-FFF2-40B4-BE49-F238E27FC236}">
                <a16:creationId xmlns:a16="http://schemas.microsoft.com/office/drawing/2014/main" id="{5EE10B51-2AB2-1E4B-A927-9DD10364F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587" y="5237083"/>
            <a:ext cx="1273797" cy="11846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ä¼ç¤¾ã®å»ºç©ã®ã¢ã¤ã³ã³ï¼å·¥å ´ï¼">
            <a:extLst>
              <a:ext uri="{FF2B5EF4-FFF2-40B4-BE49-F238E27FC236}">
                <a16:creationId xmlns:a16="http://schemas.microsoft.com/office/drawing/2014/main" id="{1573A6C8-983D-B742-ADF7-28F1642FC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688" y="5237083"/>
            <a:ext cx="1273797" cy="1184632"/>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BBA307D6-07F1-5E41-B863-8D186BE7AB03}"/>
              </a:ext>
            </a:extLst>
          </p:cNvPr>
          <p:cNvSpPr txBox="1"/>
          <p:nvPr/>
        </p:nvSpPr>
        <p:spPr>
          <a:xfrm>
            <a:off x="1299688" y="6360756"/>
            <a:ext cx="877163" cy="369332"/>
          </a:xfrm>
          <a:prstGeom prst="rect">
            <a:avLst/>
          </a:prstGeom>
          <a:noFill/>
        </p:spPr>
        <p:txBody>
          <a:bodyPr wrap="none" rtlCol="0">
            <a:spAutoFit/>
          </a:bodyPr>
          <a:lstStyle/>
          <a:p>
            <a:r>
              <a:rPr kumimoji="1" lang="ja-JP" altLang="en-US" dirty="0"/>
              <a:t>加算器</a:t>
            </a:r>
          </a:p>
        </p:txBody>
      </p:sp>
      <p:sp>
        <p:nvSpPr>
          <p:cNvPr id="37" name="テキスト ボックス 36">
            <a:extLst>
              <a:ext uri="{FF2B5EF4-FFF2-40B4-BE49-F238E27FC236}">
                <a16:creationId xmlns:a16="http://schemas.microsoft.com/office/drawing/2014/main" id="{3CFB6578-AD97-9946-B7E4-2E3C42D7A04E}"/>
              </a:ext>
            </a:extLst>
          </p:cNvPr>
          <p:cNvSpPr txBox="1"/>
          <p:nvPr/>
        </p:nvSpPr>
        <p:spPr>
          <a:xfrm>
            <a:off x="2855514" y="6379919"/>
            <a:ext cx="877163" cy="369332"/>
          </a:xfrm>
          <a:prstGeom prst="rect">
            <a:avLst/>
          </a:prstGeom>
          <a:noFill/>
        </p:spPr>
        <p:txBody>
          <a:bodyPr wrap="none" rtlCol="0">
            <a:spAutoFit/>
          </a:bodyPr>
          <a:lstStyle/>
          <a:p>
            <a:r>
              <a:rPr lang="ja-JP" altLang="en-US" dirty="0"/>
              <a:t>減</a:t>
            </a:r>
            <a:r>
              <a:rPr kumimoji="1" lang="ja-JP" altLang="en-US" dirty="0"/>
              <a:t>算器</a:t>
            </a:r>
          </a:p>
        </p:txBody>
      </p:sp>
      <p:pic>
        <p:nvPicPr>
          <p:cNvPr id="38" name="Picture 2" descr="ä¼ç¤¾ã®å»ºç©ã®ã¢ã¤ã³ã³ï¼å·¥å ´ï¼">
            <a:extLst>
              <a:ext uri="{FF2B5EF4-FFF2-40B4-BE49-F238E27FC236}">
                <a16:creationId xmlns:a16="http://schemas.microsoft.com/office/drawing/2014/main" id="{8EB602EA-BDBD-9B41-B092-045622EAC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5229200"/>
            <a:ext cx="1273797" cy="118463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ä¼ç¤¾ã®å»ºç©ã®ã¢ã¤ã³ã³ï¼å·¥å ´ï¼">
            <a:extLst>
              <a:ext uri="{FF2B5EF4-FFF2-40B4-BE49-F238E27FC236}">
                <a16:creationId xmlns:a16="http://schemas.microsoft.com/office/drawing/2014/main" id="{85199421-C0C2-714A-92FA-69D60559B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085" y="5229200"/>
            <a:ext cx="1273797" cy="1184632"/>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39">
            <a:extLst>
              <a:ext uri="{FF2B5EF4-FFF2-40B4-BE49-F238E27FC236}">
                <a16:creationId xmlns:a16="http://schemas.microsoft.com/office/drawing/2014/main" id="{2C0B505E-D731-0B4E-829E-5787E45D1A95}"/>
              </a:ext>
            </a:extLst>
          </p:cNvPr>
          <p:cNvSpPr txBox="1"/>
          <p:nvPr/>
        </p:nvSpPr>
        <p:spPr>
          <a:xfrm>
            <a:off x="4607085" y="6352873"/>
            <a:ext cx="877163" cy="369332"/>
          </a:xfrm>
          <a:prstGeom prst="rect">
            <a:avLst/>
          </a:prstGeom>
          <a:noFill/>
        </p:spPr>
        <p:txBody>
          <a:bodyPr wrap="none" rtlCol="0">
            <a:spAutoFit/>
          </a:bodyPr>
          <a:lstStyle/>
          <a:p>
            <a:r>
              <a:rPr lang="ja-JP" altLang="en-US" dirty="0"/>
              <a:t>乗算</a:t>
            </a:r>
            <a:r>
              <a:rPr kumimoji="1" lang="ja-JP" altLang="en-US" dirty="0"/>
              <a:t>器</a:t>
            </a:r>
          </a:p>
        </p:txBody>
      </p:sp>
      <p:sp>
        <p:nvSpPr>
          <p:cNvPr id="41" name="テキスト ボックス 40">
            <a:extLst>
              <a:ext uri="{FF2B5EF4-FFF2-40B4-BE49-F238E27FC236}">
                <a16:creationId xmlns:a16="http://schemas.microsoft.com/office/drawing/2014/main" id="{75B0AB5D-CAEF-C847-A67D-EDEFDCAB05E8}"/>
              </a:ext>
            </a:extLst>
          </p:cNvPr>
          <p:cNvSpPr txBox="1"/>
          <p:nvPr/>
        </p:nvSpPr>
        <p:spPr>
          <a:xfrm>
            <a:off x="6162911" y="6372036"/>
            <a:ext cx="877163" cy="369332"/>
          </a:xfrm>
          <a:prstGeom prst="rect">
            <a:avLst/>
          </a:prstGeom>
          <a:noFill/>
        </p:spPr>
        <p:txBody>
          <a:bodyPr wrap="none" rtlCol="0">
            <a:spAutoFit/>
          </a:bodyPr>
          <a:lstStyle/>
          <a:p>
            <a:r>
              <a:rPr lang="ja-JP" altLang="en-US" dirty="0"/>
              <a:t>除算</a:t>
            </a:r>
            <a:r>
              <a:rPr kumimoji="1" lang="ja-JP" altLang="en-US" dirty="0"/>
              <a:t>器</a:t>
            </a:r>
          </a:p>
        </p:txBody>
      </p:sp>
      <p:grpSp>
        <p:nvGrpSpPr>
          <p:cNvPr id="42" name="グループ化 41">
            <a:extLst>
              <a:ext uri="{FF2B5EF4-FFF2-40B4-BE49-F238E27FC236}">
                <a16:creationId xmlns:a16="http://schemas.microsoft.com/office/drawing/2014/main" id="{8B5C9FEE-F684-9C4A-9360-34CFFE4406FF}"/>
              </a:ext>
            </a:extLst>
          </p:cNvPr>
          <p:cNvGrpSpPr/>
          <p:nvPr/>
        </p:nvGrpSpPr>
        <p:grpSpPr>
          <a:xfrm>
            <a:off x="1380207" y="4373095"/>
            <a:ext cx="1055386" cy="593675"/>
            <a:chOff x="4572000" y="1988840"/>
            <a:chExt cx="1440162" cy="813394"/>
          </a:xfrm>
        </p:grpSpPr>
        <p:sp>
          <p:nvSpPr>
            <p:cNvPr id="43" name="正方形/長方形 42">
              <a:extLst>
                <a:ext uri="{FF2B5EF4-FFF2-40B4-BE49-F238E27FC236}">
                  <a16:creationId xmlns:a16="http://schemas.microsoft.com/office/drawing/2014/main" id="{420EDFAD-54AA-0440-A546-486D17FFABBC}"/>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p>
          </p:txBody>
        </p:sp>
        <p:sp>
          <p:nvSpPr>
            <p:cNvPr id="44" name="テキスト ボックス 43">
              <a:extLst>
                <a:ext uri="{FF2B5EF4-FFF2-40B4-BE49-F238E27FC236}">
                  <a16:creationId xmlns:a16="http://schemas.microsoft.com/office/drawing/2014/main" id="{1411D07F-D734-3B4C-AB88-77223726C262}"/>
                </a:ext>
              </a:extLst>
            </p:cNvPr>
            <p:cNvSpPr txBox="1"/>
            <p:nvPr/>
          </p:nvSpPr>
          <p:spPr>
            <a:xfrm>
              <a:off x="4572000" y="1988840"/>
              <a:ext cx="720081" cy="801200"/>
            </a:xfrm>
            <a:prstGeom prst="rect">
              <a:avLst/>
            </a:prstGeom>
            <a:noFill/>
          </p:spPr>
          <p:txBody>
            <a:bodyPr wrap="square" rtlCol="0">
              <a:spAutoFit/>
            </a:bodyPr>
            <a:lstStyle/>
            <a:p>
              <a:pPr algn="ctr"/>
              <a:r>
                <a:rPr kumimoji="1" lang="en-US" altLang="ja-JP" sz="3200" dirty="0"/>
                <a:t>3</a:t>
              </a:r>
              <a:endParaRPr kumimoji="1" lang="ja-JP" altLang="en-US" sz="3200" dirty="0"/>
            </a:p>
          </p:txBody>
        </p:sp>
        <p:sp>
          <p:nvSpPr>
            <p:cNvPr id="45" name="テキスト ボックス 44">
              <a:extLst>
                <a:ext uri="{FF2B5EF4-FFF2-40B4-BE49-F238E27FC236}">
                  <a16:creationId xmlns:a16="http://schemas.microsoft.com/office/drawing/2014/main" id="{E619B1AC-C644-2E46-8DA0-CE1E69F1BD8B}"/>
                </a:ext>
              </a:extLst>
            </p:cNvPr>
            <p:cNvSpPr txBox="1"/>
            <p:nvPr/>
          </p:nvSpPr>
          <p:spPr>
            <a:xfrm>
              <a:off x="5292081" y="2001034"/>
              <a:ext cx="720081" cy="801200"/>
            </a:xfrm>
            <a:prstGeom prst="rect">
              <a:avLst/>
            </a:prstGeom>
            <a:noFill/>
          </p:spPr>
          <p:txBody>
            <a:bodyPr wrap="square" rtlCol="0">
              <a:spAutoFit/>
            </a:bodyPr>
            <a:lstStyle/>
            <a:p>
              <a:pPr algn="ctr"/>
              <a:r>
                <a:rPr kumimoji="1" lang="en-US" altLang="ja-JP" sz="3200" dirty="0"/>
                <a:t>4</a:t>
              </a:r>
              <a:endParaRPr kumimoji="1" lang="ja-JP" altLang="en-US" sz="3200" dirty="0"/>
            </a:p>
          </p:txBody>
        </p:sp>
      </p:grpSp>
      <p:sp>
        <p:nvSpPr>
          <p:cNvPr id="46" name="下矢印 45">
            <a:extLst>
              <a:ext uri="{FF2B5EF4-FFF2-40B4-BE49-F238E27FC236}">
                <a16:creationId xmlns:a16="http://schemas.microsoft.com/office/drawing/2014/main" id="{AE825542-AC25-1547-94FD-D78EBD8B904E}"/>
              </a:ext>
            </a:extLst>
          </p:cNvPr>
          <p:cNvSpPr/>
          <p:nvPr/>
        </p:nvSpPr>
        <p:spPr>
          <a:xfrm>
            <a:off x="1691680" y="5013176"/>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70" name="グループ化 69">
            <a:extLst>
              <a:ext uri="{FF2B5EF4-FFF2-40B4-BE49-F238E27FC236}">
                <a16:creationId xmlns:a16="http://schemas.microsoft.com/office/drawing/2014/main" id="{4662825A-DD55-4B49-A5EB-CA25AB6C49C8}"/>
              </a:ext>
            </a:extLst>
          </p:cNvPr>
          <p:cNvGrpSpPr/>
          <p:nvPr/>
        </p:nvGrpSpPr>
        <p:grpSpPr>
          <a:xfrm>
            <a:off x="323528" y="2492896"/>
            <a:ext cx="2146498" cy="1405214"/>
            <a:chOff x="467544" y="4581128"/>
            <a:chExt cx="2916456" cy="1909270"/>
          </a:xfrm>
        </p:grpSpPr>
        <p:sp>
          <p:nvSpPr>
            <p:cNvPr id="71" name="正方形/長方形 70">
              <a:extLst>
                <a:ext uri="{FF2B5EF4-FFF2-40B4-BE49-F238E27FC236}">
                  <a16:creationId xmlns:a16="http://schemas.microsoft.com/office/drawing/2014/main" id="{66492FC2-25D8-AC4D-8DB8-EB4F53AF4C00}"/>
                </a:ext>
              </a:extLst>
            </p:cNvPr>
            <p:cNvSpPr/>
            <p:nvPr/>
          </p:nvSpPr>
          <p:spPr>
            <a:xfrm>
              <a:off x="485840" y="5042794"/>
              <a:ext cx="2898160" cy="14476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72" name="テキスト ボックス 71">
              <a:extLst>
                <a:ext uri="{FF2B5EF4-FFF2-40B4-BE49-F238E27FC236}">
                  <a16:creationId xmlns:a16="http://schemas.microsoft.com/office/drawing/2014/main" id="{D1D96299-AF42-0445-ADCD-D08045BC760B}"/>
                </a:ext>
              </a:extLst>
            </p:cNvPr>
            <p:cNvSpPr txBox="1"/>
            <p:nvPr/>
          </p:nvSpPr>
          <p:spPr>
            <a:xfrm>
              <a:off x="467544" y="5047191"/>
              <a:ext cx="720081" cy="710901"/>
            </a:xfrm>
            <a:prstGeom prst="rect">
              <a:avLst/>
            </a:prstGeom>
            <a:noFill/>
          </p:spPr>
          <p:txBody>
            <a:bodyPr wrap="square" rtlCol="0">
              <a:spAutoFit/>
            </a:bodyPr>
            <a:lstStyle/>
            <a:p>
              <a:pPr algn="ctr"/>
              <a:r>
                <a:rPr kumimoji="1" lang="en-US" altLang="ja-JP" sz="2800" dirty="0"/>
                <a:t>0</a:t>
              </a:r>
              <a:endParaRPr kumimoji="1" lang="ja-JP" altLang="en-US" sz="2800" dirty="0"/>
            </a:p>
          </p:txBody>
        </p:sp>
        <p:sp>
          <p:nvSpPr>
            <p:cNvPr id="73" name="テキスト ボックス 72">
              <a:extLst>
                <a:ext uri="{FF2B5EF4-FFF2-40B4-BE49-F238E27FC236}">
                  <a16:creationId xmlns:a16="http://schemas.microsoft.com/office/drawing/2014/main" id="{3DBBA681-6A73-D045-B43C-19DEAA1F7A14}"/>
                </a:ext>
              </a:extLst>
            </p:cNvPr>
            <p:cNvSpPr txBox="1"/>
            <p:nvPr/>
          </p:nvSpPr>
          <p:spPr>
            <a:xfrm>
              <a:off x="487367" y="5767271"/>
              <a:ext cx="720081" cy="710901"/>
            </a:xfrm>
            <a:prstGeom prst="rect">
              <a:avLst/>
            </a:prstGeom>
            <a:noFill/>
          </p:spPr>
          <p:txBody>
            <a:bodyPr wrap="square" rtlCol="0">
              <a:spAutoFit/>
            </a:bodyPr>
            <a:lstStyle/>
            <a:p>
              <a:pPr algn="ctr"/>
              <a:r>
                <a:rPr lang="ja-JP" altLang="en-US" sz="2800" dirty="0"/>
                <a:t>＋</a:t>
              </a:r>
              <a:endParaRPr kumimoji="1" lang="ja-JP" altLang="en-US" sz="2800" dirty="0"/>
            </a:p>
          </p:txBody>
        </p:sp>
        <p:sp>
          <p:nvSpPr>
            <p:cNvPr id="74" name="テキスト ボックス 73">
              <a:extLst>
                <a:ext uri="{FF2B5EF4-FFF2-40B4-BE49-F238E27FC236}">
                  <a16:creationId xmlns:a16="http://schemas.microsoft.com/office/drawing/2014/main" id="{E0868065-9BE3-034C-B486-B7B26ED1A59E}"/>
                </a:ext>
              </a:extLst>
            </p:cNvPr>
            <p:cNvSpPr txBox="1"/>
            <p:nvPr/>
          </p:nvSpPr>
          <p:spPr>
            <a:xfrm>
              <a:off x="1180559" y="5042794"/>
              <a:ext cx="720081" cy="710901"/>
            </a:xfrm>
            <a:prstGeom prst="rect">
              <a:avLst/>
            </a:prstGeom>
            <a:noFill/>
          </p:spPr>
          <p:txBody>
            <a:bodyPr wrap="square" rtlCol="0">
              <a:spAutoFit/>
            </a:bodyPr>
            <a:lstStyle/>
            <a:p>
              <a:pPr algn="ctr"/>
              <a:r>
                <a:rPr kumimoji="1" lang="en-US" altLang="ja-JP" sz="2800" dirty="0"/>
                <a:t>1</a:t>
              </a:r>
              <a:endParaRPr kumimoji="1" lang="ja-JP" altLang="en-US" sz="2800" dirty="0"/>
            </a:p>
          </p:txBody>
        </p:sp>
        <p:sp>
          <p:nvSpPr>
            <p:cNvPr id="75" name="テキスト ボックス 74">
              <a:extLst>
                <a:ext uri="{FF2B5EF4-FFF2-40B4-BE49-F238E27FC236}">
                  <a16:creationId xmlns:a16="http://schemas.microsoft.com/office/drawing/2014/main" id="{0A92226D-4801-3F4B-ADAB-41F2C76112D1}"/>
                </a:ext>
              </a:extLst>
            </p:cNvPr>
            <p:cNvSpPr txBox="1"/>
            <p:nvPr/>
          </p:nvSpPr>
          <p:spPr>
            <a:xfrm>
              <a:off x="1212984" y="5745452"/>
              <a:ext cx="694720" cy="710901"/>
            </a:xfrm>
            <a:prstGeom prst="rect">
              <a:avLst/>
            </a:prstGeom>
            <a:noFill/>
          </p:spPr>
          <p:txBody>
            <a:bodyPr wrap="square" rtlCol="0">
              <a:spAutoFit/>
            </a:bodyPr>
            <a:lstStyle/>
            <a:p>
              <a:pPr algn="ctr"/>
              <a:r>
                <a:rPr kumimoji="1" lang="ja-JP" altLang="en-US" sz="2800" dirty="0"/>
                <a:t>－</a:t>
              </a:r>
            </a:p>
          </p:txBody>
        </p:sp>
        <p:sp>
          <p:nvSpPr>
            <p:cNvPr id="76" name="テキスト ボックス 75">
              <a:extLst>
                <a:ext uri="{FF2B5EF4-FFF2-40B4-BE49-F238E27FC236}">
                  <a16:creationId xmlns:a16="http://schemas.microsoft.com/office/drawing/2014/main" id="{26D412E3-5584-8045-B3C3-5EC57079F8EF}"/>
                </a:ext>
              </a:extLst>
            </p:cNvPr>
            <p:cNvSpPr txBox="1"/>
            <p:nvPr/>
          </p:nvSpPr>
          <p:spPr>
            <a:xfrm>
              <a:off x="1907704" y="5025370"/>
              <a:ext cx="720081" cy="710901"/>
            </a:xfrm>
            <a:prstGeom prst="rect">
              <a:avLst/>
            </a:prstGeom>
            <a:noFill/>
          </p:spPr>
          <p:txBody>
            <a:bodyPr wrap="square" rtlCol="0">
              <a:spAutoFit/>
            </a:bodyPr>
            <a:lstStyle/>
            <a:p>
              <a:pPr algn="ctr"/>
              <a:r>
                <a:rPr kumimoji="1" lang="en-US" altLang="ja-JP" sz="2800" dirty="0"/>
                <a:t>2</a:t>
              </a:r>
              <a:endParaRPr kumimoji="1" lang="ja-JP" altLang="en-US" sz="2800" dirty="0"/>
            </a:p>
          </p:txBody>
        </p:sp>
        <p:sp>
          <p:nvSpPr>
            <p:cNvPr id="77" name="テキスト ボックス 76">
              <a:extLst>
                <a:ext uri="{FF2B5EF4-FFF2-40B4-BE49-F238E27FC236}">
                  <a16:creationId xmlns:a16="http://schemas.microsoft.com/office/drawing/2014/main" id="{B9FE1E59-E902-6E41-A2AB-958663C58323}"/>
                </a:ext>
              </a:extLst>
            </p:cNvPr>
            <p:cNvSpPr txBox="1"/>
            <p:nvPr/>
          </p:nvSpPr>
          <p:spPr>
            <a:xfrm>
              <a:off x="1918936" y="5733256"/>
              <a:ext cx="720081" cy="710901"/>
            </a:xfrm>
            <a:prstGeom prst="rect">
              <a:avLst/>
            </a:prstGeom>
            <a:noFill/>
          </p:spPr>
          <p:txBody>
            <a:bodyPr wrap="square" rtlCol="0">
              <a:spAutoFit/>
            </a:bodyPr>
            <a:lstStyle/>
            <a:p>
              <a:pPr algn="ctr"/>
              <a:r>
                <a:rPr lang="en-US" altLang="ja-JP" sz="2800" dirty="0"/>
                <a:t>×</a:t>
              </a:r>
              <a:endParaRPr kumimoji="1" lang="ja-JP" altLang="en-US" sz="2800" dirty="0"/>
            </a:p>
          </p:txBody>
        </p:sp>
        <p:sp>
          <p:nvSpPr>
            <p:cNvPr id="78" name="テキスト ボックス 77">
              <a:extLst>
                <a:ext uri="{FF2B5EF4-FFF2-40B4-BE49-F238E27FC236}">
                  <a16:creationId xmlns:a16="http://schemas.microsoft.com/office/drawing/2014/main" id="{5352B514-2348-634C-9761-38EE0E63E8FE}"/>
                </a:ext>
              </a:extLst>
            </p:cNvPr>
            <p:cNvSpPr txBox="1"/>
            <p:nvPr/>
          </p:nvSpPr>
          <p:spPr>
            <a:xfrm>
              <a:off x="2627785" y="5042794"/>
              <a:ext cx="720081" cy="710901"/>
            </a:xfrm>
            <a:prstGeom prst="rect">
              <a:avLst/>
            </a:prstGeom>
            <a:noFill/>
          </p:spPr>
          <p:txBody>
            <a:bodyPr wrap="square" rtlCol="0">
              <a:spAutoFit/>
            </a:bodyPr>
            <a:lstStyle/>
            <a:p>
              <a:pPr algn="ctr"/>
              <a:r>
                <a:rPr kumimoji="1" lang="en-US" altLang="ja-JP" sz="2800" dirty="0"/>
                <a:t>3</a:t>
              </a:r>
              <a:endParaRPr kumimoji="1" lang="ja-JP" altLang="en-US" sz="2800" dirty="0"/>
            </a:p>
          </p:txBody>
        </p:sp>
        <p:sp>
          <p:nvSpPr>
            <p:cNvPr id="79" name="テキスト ボックス 78">
              <a:extLst>
                <a:ext uri="{FF2B5EF4-FFF2-40B4-BE49-F238E27FC236}">
                  <a16:creationId xmlns:a16="http://schemas.microsoft.com/office/drawing/2014/main" id="{78BFA762-486F-8A41-AFBE-64A07AAAE2CC}"/>
                </a:ext>
              </a:extLst>
            </p:cNvPr>
            <p:cNvSpPr txBox="1"/>
            <p:nvPr/>
          </p:nvSpPr>
          <p:spPr>
            <a:xfrm>
              <a:off x="2627785" y="5745452"/>
              <a:ext cx="720081" cy="710901"/>
            </a:xfrm>
            <a:prstGeom prst="rect">
              <a:avLst/>
            </a:prstGeom>
            <a:noFill/>
          </p:spPr>
          <p:txBody>
            <a:bodyPr wrap="square" rtlCol="0">
              <a:spAutoFit/>
            </a:bodyPr>
            <a:lstStyle/>
            <a:p>
              <a:pPr algn="ctr"/>
              <a:r>
                <a:rPr kumimoji="1" lang="en-US" altLang="ja-JP" sz="2800" dirty="0"/>
                <a:t>÷</a:t>
              </a:r>
              <a:endParaRPr kumimoji="1" lang="ja-JP" altLang="en-US" sz="2800" dirty="0"/>
            </a:p>
          </p:txBody>
        </p:sp>
        <p:sp>
          <p:nvSpPr>
            <p:cNvPr id="80" name="テキスト ボックス 79">
              <a:extLst>
                <a:ext uri="{FF2B5EF4-FFF2-40B4-BE49-F238E27FC236}">
                  <a16:creationId xmlns:a16="http://schemas.microsoft.com/office/drawing/2014/main" id="{8922B961-EBFE-3241-A79F-397EA5F7A235}"/>
                </a:ext>
              </a:extLst>
            </p:cNvPr>
            <p:cNvSpPr txBox="1"/>
            <p:nvPr/>
          </p:nvSpPr>
          <p:spPr>
            <a:xfrm>
              <a:off x="494680" y="4581128"/>
              <a:ext cx="2659782" cy="459995"/>
            </a:xfrm>
            <a:prstGeom prst="rect">
              <a:avLst/>
            </a:prstGeom>
            <a:noFill/>
          </p:spPr>
          <p:txBody>
            <a:bodyPr wrap="none" rtlCol="0">
              <a:spAutoFit/>
            </a:bodyPr>
            <a:lstStyle/>
            <a:p>
              <a:r>
                <a:rPr lang="ja-JP" altLang="en-US" sz="1600" dirty="0"/>
                <a:t>命令表</a:t>
              </a:r>
              <a:r>
                <a:rPr lang="en-US" altLang="ja-JP" sz="1600" dirty="0"/>
                <a:t>(</a:t>
              </a:r>
              <a:r>
                <a:rPr lang="ja-JP" altLang="en-US" sz="1600" dirty="0"/>
                <a:t>オペコード</a:t>
              </a:r>
              <a:r>
                <a:rPr lang="en-US" altLang="ja-JP" sz="1600" dirty="0"/>
                <a:t>)</a:t>
              </a:r>
              <a:endParaRPr kumimoji="1" lang="ja-JP" altLang="en-US" sz="1600" dirty="0"/>
            </a:p>
          </p:txBody>
        </p:sp>
      </p:grpSp>
      <p:sp>
        <p:nvSpPr>
          <p:cNvPr id="81" name="正方形/長方形 80">
            <a:extLst>
              <a:ext uri="{FF2B5EF4-FFF2-40B4-BE49-F238E27FC236}">
                <a16:creationId xmlns:a16="http://schemas.microsoft.com/office/drawing/2014/main" id="{FDD6C082-84F9-A54F-BAE3-0C38C2311157}"/>
              </a:ext>
            </a:extLst>
          </p:cNvPr>
          <p:cNvSpPr/>
          <p:nvPr/>
        </p:nvSpPr>
        <p:spPr>
          <a:xfrm>
            <a:off x="3295015" y="4437112"/>
            <a:ext cx="512923" cy="51557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400"/>
          </a:p>
        </p:txBody>
      </p:sp>
      <p:sp>
        <p:nvSpPr>
          <p:cNvPr id="82" name="テキスト ボックス 81">
            <a:extLst>
              <a:ext uri="{FF2B5EF4-FFF2-40B4-BE49-F238E27FC236}">
                <a16:creationId xmlns:a16="http://schemas.microsoft.com/office/drawing/2014/main" id="{B05DDB4F-ADE6-7444-BE5B-44939F5E4189}"/>
              </a:ext>
            </a:extLst>
          </p:cNvPr>
          <p:cNvSpPr txBox="1"/>
          <p:nvPr/>
        </p:nvSpPr>
        <p:spPr>
          <a:xfrm>
            <a:off x="3203848" y="4437112"/>
            <a:ext cx="720080" cy="523220"/>
          </a:xfrm>
          <a:prstGeom prst="rect">
            <a:avLst/>
          </a:prstGeom>
          <a:noFill/>
        </p:spPr>
        <p:txBody>
          <a:bodyPr wrap="square" rtlCol="0">
            <a:spAutoFit/>
          </a:bodyPr>
          <a:lstStyle/>
          <a:p>
            <a:pPr algn="ctr"/>
            <a:r>
              <a:rPr kumimoji="1" lang="en-US" altLang="ja-JP" sz="2800" dirty="0"/>
              <a:t>0</a:t>
            </a:r>
            <a:endParaRPr kumimoji="1" lang="ja-JP" altLang="en-US" sz="2800" dirty="0"/>
          </a:p>
        </p:txBody>
      </p:sp>
    </p:spTree>
    <p:extLst>
      <p:ext uri="{BB962C8B-B14F-4D97-AF65-F5344CB8AC3E}">
        <p14:creationId xmlns:p14="http://schemas.microsoft.com/office/powerpoint/2010/main" val="3862643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6985BD5-6156-D945-82FE-9478DFC889DF}"/>
              </a:ext>
            </a:extLst>
          </p:cNvPr>
          <p:cNvSpPr>
            <a:spLocks noGrp="1"/>
          </p:cNvSpPr>
          <p:nvPr>
            <p:ph type="body" sz="quarter" idx="10"/>
          </p:nvPr>
        </p:nvSpPr>
        <p:spPr>
          <a:xfrm>
            <a:off x="0" y="190133"/>
            <a:ext cx="9144000" cy="754062"/>
          </a:xfrm>
        </p:spPr>
        <p:txBody>
          <a:bodyPr/>
          <a:lstStyle/>
          <a:p>
            <a:r>
              <a:rPr kumimoji="1" lang="ja-JP" altLang="en-US"/>
              <a:t>機械語とアセンブリ</a:t>
            </a:r>
          </a:p>
        </p:txBody>
      </p:sp>
      <p:sp>
        <p:nvSpPr>
          <p:cNvPr id="3" name="テキスト ボックス 2">
            <a:extLst>
              <a:ext uri="{FF2B5EF4-FFF2-40B4-BE49-F238E27FC236}">
                <a16:creationId xmlns:a16="http://schemas.microsoft.com/office/drawing/2014/main" id="{36B9C868-31E2-444D-91D6-3C210D51A638}"/>
              </a:ext>
            </a:extLst>
          </p:cNvPr>
          <p:cNvSpPr txBox="1"/>
          <p:nvPr/>
        </p:nvSpPr>
        <p:spPr>
          <a:xfrm>
            <a:off x="899592" y="1844824"/>
            <a:ext cx="6647974" cy="1384995"/>
          </a:xfrm>
          <a:prstGeom prst="rect">
            <a:avLst/>
          </a:prstGeom>
          <a:noFill/>
        </p:spPr>
        <p:txBody>
          <a:bodyPr wrap="none" rtlCol="0">
            <a:spAutoFit/>
          </a:bodyPr>
          <a:lstStyle/>
          <a:p>
            <a:r>
              <a:rPr kumimoji="1" lang="ja-JP" altLang="en-US" sz="2800"/>
              <a:t>機械語は数字の羅列</a:t>
            </a:r>
            <a:endParaRPr kumimoji="1" lang="en-US" altLang="ja-JP" sz="2800"/>
          </a:p>
          <a:p>
            <a:r>
              <a:rPr kumimoji="1" lang="ja-JP" altLang="en-US" sz="2800"/>
              <a:t>コンピュータは機械語しか理解できない</a:t>
            </a:r>
            <a:endParaRPr kumimoji="1" lang="en-US" altLang="ja-JP" sz="2800"/>
          </a:p>
          <a:p>
            <a:r>
              <a:rPr kumimoji="1" lang="ja-JP" altLang="en-US" sz="2800"/>
              <a:t>「</a:t>
            </a:r>
            <a:r>
              <a:rPr kumimoji="1" lang="en-US" altLang="ja-JP" sz="2800"/>
              <a:t>3+4</a:t>
            </a:r>
            <a:r>
              <a:rPr kumimoji="1" lang="ja-JP" altLang="en-US" sz="2800"/>
              <a:t>」は「</a:t>
            </a:r>
            <a:r>
              <a:rPr kumimoji="1" lang="en-US" altLang="ja-JP" sz="2800"/>
              <a:t>0,3,4</a:t>
            </a:r>
            <a:r>
              <a:rPr kumimoji="1" lang="ja-JP" altLang="en-US" sz="2800"/>
              <a:t>」という数字列で表現</a:t>
            </a:r>
          </a:p>
        </p:txBody>
      </p:sp>
      <p:sp>
        <p:nvSpPr>
          <p:cNvPr id="4" name="テキスト ボックス 3">
            <a:extLst>
              <a:ext uri="{FF2B5EF4-FFF2-40B4-BE49-F238E27FC236}">
                <a16:creationId xmlns:a16="http://schemas.microsoft.com/office/drawing/2014/main" id="{1860A3D9-7217-6E4D-BA64-D7174FE2CDC3}"/>
              </a:ext>
            </a:extLst>
          </p:cNvPr>
          <p:cNvSpPr txBox="1"/>
          <p:nvPr/>
        </p:nvSpPr>
        <p:spPr>
          <a:xfrm>
            <a:off x="395536" y="1124744"/>
            <a:ext cx="4214615" cy="523220"/>
          </a:xfrm>
          <a:prstGeom prst="rect">
            <a:avLst/>
          </a:prstGeom>
          <a:noFill/>
        </p:spPr>
        <p:txBody>
          <a:bodyPr wrap="none" rtlCol="0">
            <a:spAutoFit/>
          </a:bodyPr>
          <a:lstStyle/>
          <a:p>
            <a:r>
              <a:rPr kumimoji="1" lang="ja-JP" altLang="en-US" sz="2800"/>
              <a:t>機械語</a:t>
            </a:r>
            <a:r>
              <a:rPr kumimoji="1" lang="en-US" altLang="ja-JP" sz="2800"/>
              <a:t> (Machine Language)</a:t>
            </a:r>
            <a:endParaRPr kumimoji="1" lang="ja-JP" altLang="en-US" sz="2800"/>
          </a:p>
        </p:txBody>
      </p:sp>
      <p:sp>
        <p:nvSpPr>
          <p:cNvPr id="5" name="テキスト ボックス 4">
            <a:extLst>
              <a:ext uri="{FF2B5EF4-FFF2-40B4-BE49-F238E27FC236}">
                <a16:creationId xmlns:a16="http://schemas.microsoft.com/office/drawing/2014/main" id="{36EDA839-D3C8-0448-A72E-979261107AD8}"/>
              </a:ext>
            </a:extLst>
          </p:cNvPr>
          <p:cNvSpPr txBox="1"/>
          <p:nvPr/>
        </p:nvSpPr>
        <p:spPr>
          <a:xfrm>
            <a:off x="467544" y="3501008"/>
            <a:ext cx="5825313" cy="523220"/>
          </a:xfrm>
          <a:prstGeom prst="rect">
            <a:avLst/>
          </a:prstGeom>
          <a:noFill/>
        </p:spPr>
        <p:txBody>
          <a:bodyPr wrap="none" rtlCol="0">
            <a:spAutoFit/>
          </a:bodyPr>
          <a:lstStyle/>
          <a:p>
            <a:r>
              <a:rPr kumimoji="1" lang="ja-JP" altLang="en-US" sz="2800"/>
              <a:t>アセンブリ言語</a:t>
            </a:r>
            <a:r>
              <a:rPr kumimoji="1" lang="en-US" altLang="ja-JP" sz="2800"/>
              <a:t> (Assembly Language)</a:t>
            </a:r>
            <a:endParaRPr kumimoji="1" lang="ja-JP" altLang="en-US" sz="2800"/>
          </a:p>
        </p:txBody>
      </p:sp>
      <p:sp>
        <p:nvSpPr>
          <p:cNvPr id="6" name="テキスト ボックス 5">
            <a:extLst>
              <a:ext uri="{FF2B5EF4-FFF2-40B4-BE49-F238E27FC236}">
                <a16:creationId xmlns:a16="http://schemas.microsoft.com/office/drawing/2014/main" id="{C56E0E7E-FBE4-0149-B3E1-C64F0CED3A45}"/>
              </a:ext>
            </a:extLst>
          </p:cNvPr>
          <p:cNvSpPr txBox="1"/>
          <p:nvPr/>
        </p:nvSpPr>
        <p:spPr>
          <a:xfrm>
            <a:off x="899592" y="4077072"/>
            <a:ext cx="7194598" cy="954107"/>
          </a:xfrm>
          <a:prstGeom prst="rect">
            <a:avLst/>
          </a:prstGeom>
          <a:noFill/>
        </p:spPr>
        <p:txBody>
          <a:bodyPr wrap="none" rtlCol="0">
            <a:spAutoFit/>
          </a:bodyPr>
          <a:lstStyle/>
          <a:p>
            <a:r>
              <a:rPr kumimoji="1" lang="ja-JP" altLang="en-US" sz="2800"/>
              <a:t>「</a:t>
            </a:r>
            <a:r>
              <a:rPr kumimoji="1" lang="en-US" altLang="ja-JP" sz="2800"/>
              <a:t>0,3,4</a:t>
            </a:r>
            <a:r>
              <a:rPr kumimoji="1" lang="ja-JP" altLang="en-US" sz="2800"/>
              <a:t>」が「</a:t>
            </a:r>
            <a:r>
              <a:rPr kumimoji="1" lang="en-US" altLang="ja-JP" sz="2800"/>
              <a:t>3+4</a:t>
            </a:r>
            <a:r>
              <a:rPr lang="ja-JP" altLang="en-US" sz="2800"/>
              <a:t>」というのは分かりづらい</a:t>
            </a:r>
            <a:endParaRPr kumimoji="1" lang="en-US" altLang="ja-JP" sz="2800"/>
          </a:p>
          <a:p>
            <a:r>
              <a:rPr lang="ja-JP" altLang="en-US" sz="2800"/>
              <a:t>機械語と一対一対応する形でわかりやすく</a:t>
            </a:r>
            <a:endParaRPr kumimoji="1" lang="ja-JP" altLang="en-US" sz="2800"/>
          </a:p>
        </p:txBody>
      </p:sp>
      <p:sp>
        <p:nvSpPr>
          <p:cNvPr id="20" name="正方形/長方形 19">
            <a:extLst>
              <a:ext uri="{FF2B5EF4-FFF2-40B4-BE49-F238E27FC236}">
                <a16:creationId xmlns:a16="http://schemas.microsoft.com/office/drawing/2014/main" id="{7BADCC34-9B83-2A46-920D-3EAE34C91598}"/>
              </a:ext>
            </a:extLst>
          </p:cNvPr>
          <p:cNvSpPr/>
          <p:nvPr/>
        </p:nvSpPr>
        <p:spPr>
          <a:xfrm>
            <a:off x="4712880" y="5440826"/>
            <a:ext cx="720080" cy="7238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テキスト ボックス 20">
            <a:extLst>
              <a:ext uri="{FF2B5EF4-FFF2-40B4-BE49-F238E27FC236}">
                <a16:creationId xmlns:a16="http://schemas.microsoft.com/office/drawing/2014/main" id="{DD136A99-F972-0A40-992E-949E2BF39E43}"/>
              </a:ext>
            </a:extLst>
          </p:cNvPr>
          <p:cNvSpPr txBox="1"/>
          <p:nvPr/>
        </p:nvSpPr>
        <p:spPr>
          <a:xfrm>
            <a:off x="4716016" y="5445224"/>
            <a:ext cx="720080" cy="707886"/>
          </a:xfrm>
          <a:prstGeom prst="rect">
            <a:avLst/>
          </a:prstGeom>
          <a:noFill/>
        </p:spPr>
        <p:txBody>
          <a:bodyPr wrap="square" rtlCol="0">
            <a:spAutoFit/>
          </a:bodyPr>
          <a:lstStyle/>
          <a:p>
            <a:pPr algn="ctr"/>
            <a:r>
              <a:rPr kumimoji="1" lang="en-US" altLang="ja-JP" sz="4000" dirty="0"/>
              <a:t>0</a:t>
            </a:r>
            <a:endParaRPr kumimoji="1" lang="ja-JP" altLang="en-US" sz="4000" dirty="0"/>
          </a:p>
        </p:txBody>
      </p:sp>
      <p:grpSp>
        <p:nvGrpSpPr>
          <p:cNvPr id="22" name="グループ化 21">
            <a:extLst>
              <a:ext uri="{FF2B5EF4-FFF2-40B4-BE49-F238E27FC236}">
                <a16:creationId xmlns:a16="http://schemas.microsoft.com/office/drawing/2014/main" id="{FE708257-1C51-C042-B137-D16801817572}"/>
              </a:ext>
            </a:extLst>
          </p:cNvPr>
          <p:cNvGrpSpPr/>
          <p:nvPr/>
        </p:nvGrpSpPr>
        <p:grpSpPr>
          <a:xfrm>
            <a:off x="5432960" y="5433030"/>
            <a:ext cx="1440160" cy="731599"/>
            <a:chOff x="4572000" y="1988840"/>
            <a:chExt cx="1440160" cy="731599"/>
          </a:xfrm>
        </p:grpSpPr>
        <p:sp>
          <p:nvSpPr>
            <p:cNvPr id="23" name="正方形/長方形 22">
              <a:extLst>
                <a:ext uri="{FF2B5EF4-FFF2-40B4-BE49-F238E27FC236}">
                  <a16:creationId xmlns:a16="http://schemas.microsoft.com/office/drawing/2014/main" id="{311206CD-FCFA-AC4C-8498-77F3B7B3DCF2}"/>
                </a:ext>
              </a:extLst>
            </p:cNvPr>
            <p:cNvSpPr/>
            <p:nvPr/>
          </p:nvSpPr>
          <p:spPr>
            <a:xfrm>
              <a:off x="4572000" y="1996636"/>
              <a:ext cx="1440160" cy="7238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ボックス 23">
              <a:extLst>
                <a:ext uri="{FF2B5EF4-FFF2-40B4-BE49-F238E27FC236}">
                  <a16:creationId xmlns:a16="http://schemas.microsoft.com/office/drawing/2014/main" id="{DF6EC2BB-4D04-0442-B5C0-F498A69EA232}"/>
                </a:ext>
              </a:extLst>
            </p:cNvPr>
            <p:cNvSpPr txBox="1"/>
            <p:nvPr/>
          </p:nvSpPr>
          <p:spPr>
            <a:xfrm>
              <a:off x="4572000" y="1988840"/>
              <a:ext cx="720080" cy="707886"/>
            </a:xfrm>
            <a:prstGeom prst="rect">
              <a:avLst/>
            </a:prstGeom>
            <a:noFill/>
          </p:spPr>
          <p:txBody>
            <a:bodyPr wrap="square" rtlCol="0">
              <a:spAutoFit/>
            </a:bodyPr>
            <a:lstStyle/>
            <a:p>
              <a:pPr algn="ctr"/>
              <a:r>
                <a:rPr kumimoji="1" lang="en-US" altLang="ja-JP" sz="4000" dirty="0"/>
                <a:t>3</a:t>
              </a:r>
              <a:endParaRPr kumimoji="1" lang="ja-JP" altLang="en-US" sz="4000" dirty="0"/>
            </a:p>
          </p:txBody>
        </p:sp>
        <p:sp>
          <p:nvSpPr>
            <p:cNvPr id="25" name="テキスト ボックス 24">
              <a:extLst>
                <a:ext uri="{FF2B5EF4-FFF2-40B4-BE49-F238E27FC236}">
                  <a16:creationId xmlns:a16="http://schemas.microsoft.com/office/drawing/2014/main" id="{9AC3B683-7DE7-9942-ABD9-E4317B38BB08}"/>
                </a:ext>
              </a:extLst>
            </p:cNvPr>
            <p:cNvSpPr txBox="1"/>
            <p:nvPr/>
          </p:nvSpPr>
          <p:spPr>
            <a:xfrm>
              <a:off x="5292080" y="2001034"/>
              <a:ext cx="720080" cy="707886"/>
            </a:xfrm>
            <a:prstGeom prst="rect">
              <a:avLst/>
            </a:prstGeom>
            <a:noFill/>
          </p:spPr>
          <p:txBody>
            <a:bodyPr wrap="square" rtlCol="0">
              <a:spAutoFit/>
            </a:bodyPr>
            <a:lstStyle/>
            <a:p>
              <a:pPr algn="ctr"/>
              <a:r>
                <a:rPr kumimoji="1" lang="en-US" altLang="ja-JP" sz="4000" dirty="0"/>
                <a:t>4</a:t>
              </a:r>
              <a:endParaRPr kumimoji="1" lang="ja-JP" altLang="en-US" sz="4000" dirty="0"/>
            </a:p>
          </p:txBody>
        </p:sp>
      </p:grpSp>
      <p:sp>
        <p:nvSpPr>
          <p:cNvPr id="26" name="テキスト ボックス 25">
            <a:extLst>
              <a:ext uri="{FF2B5EF4-FFF2-40B4-BE49-F238E27FC236}">
                <a16:creationId xmlns:a16="http://schemas.microsoft.com/office/drawing/2014/main" id="{F340180B-BE81-4B46-BF28-7C57DF0D85A6}"/>
              </a:ext>
            </a:extLst>
          </p:cNvPr>
          <p:cNvSpPr txBox="1"/>
          <p:nvPr/>
        </p:nvSpPr>
        <p:spPr>
          <a:xfrm>
            <a:off x="4621713" y="6153110"/>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27" name="テキスト ボックス 26">
            <a:extLst>
              <a:ext uri="{FF2B5EF4-FFF2-40B4-BE49-F238E27FC236}">
                <a16:creationId xmlns:a16="http://schemas.microsoft.com/office/drawing/2014/main" id="{5A4F3730-F02A-7542-AFE1-2041CA8FF3AA}"/>
              </a:ext>
            </a:extLst>
          </p:cNvPr>
          <p:cNvSpPr txBox="1"/>
          <p:nvPr/>
        </p:nvSpPr>
        <p:spPr>
          <a:xfrm>
            <a:off x="5773841" y="6153110"/>
            <a:ext cx="973408" cy="369332"/>
          </a:xfrm>
          <a:prstGeom prst="rect">
            <a:avLst/>
          </a:prstGeom>
          <a:noFill/>
        </p:spPr>
        <p:txBody>
          <a:bodyPr wrap="none" rtlCol="0">
            <a:spAutoFit/>
          </a:bodyPr>
          <a:lstStyle/>
          <a:p>
            <a:r>
              <a:rPr kumimoji="1" lang="en-US" altLang="ja-JP"/>
              <a:t>operand</a:t>
            </a:r>
            <a:endParaRPr kumimoji="1" lang="ja-JP" altLang="en-US" dirty="0"/>
          </a:p>
        </p:txBody>
      </p:sp>
      <p:sp>
        <p:nvSpPr>
          <p:cNvPr id="28" name="テキスト ボックス 27">
            <a:extLst>
              <a:ext uri="{FF2B5EF4-FFF2-40B4-BE49-F238E27FC236}">
                <a16:creationId xmlns:a16="http://schemas.microsoft.com/office/drawing/2014/main" id="{580AC37A-A5AE-FD46-9C17-7C07E540C84C}"/>
              </a:ext>
            </a:extLst>
          </p:cNvPr>
          <p:cNvSpPr txBox="1"/>
          <p:nvPr/>
        </p:nvSpPr>
        <p:spPr>
          <a:xfrm>
            <a:off x="1475656" y="5517232"/>
            <a:ext cx="1875835" cy="646331"/>
          </a:xfrm>
          <a:prstGeom prst="rect">
            <a:avLst/>
          </a:prstGeom>
          <a:noFill/>
        </p:spPr>
        <p:txBody>
          <a:bodyPr wrap="none" rtlCol="0">
            <a:spAutoFit/>
          </a:bodyPr>
          <a:lstStyle/>
          <a:p>
            <a:r>
              <a:rPr kumimoji="1" lang="en-US" altLang="ja-JP" sz="3600">
                <a:solidFill>
                  <a:srgbClr val="011893"/>
                </a:solidFill>
              </a:rPr>
              <a:t>ADD 3,4</a:t>
            </a:r>
            <a:endParaRPr kumimoji="1" lang="ja-JP" altLang="en-US" sz="3600">
              <a:solidFill>
                <a:srgbClr val="011893"/>
              </a:solidFill>
            </a:endParaRPr>
          </a:p>
        </p:txBody>
      </p:sp>
      <p:sp>
        <p:nvSpPr>
          <p:cNvPr id="29" name="下矢印 28">
            <a:extLst>
              <a:ext uri="{FF2B5EF4-FFF2-40B4-BE49-F238E27FC236}">
                <a16:creationId xmlns:a16="http://schemas.microsoft.com/office/drawing/2014/main" id="{876C9F13-A5F6-FA4A-B898-444B5E664AA3}"/>
              </a:ext>
            </a:extLst>
          </p:cNvPr>
          <p:cNvSpPr/>
          <p:nvPr/>
        </p:nvSpPr>
        <p:spPr>
          <a:xfrm rot="16200000">
            <a:off x="3747219" y="56939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テキスト ボックス 29">
            <a:extLst>
              <a:ext uri="{FF2B5EF4-FFF2-40B4-BE49-F238E27FC236}">
                <a16:creationId xmlns:a16="http://schemas.microsoft.com/office/drawing/2014/main" id="{4749677B-8EE1-B342-A6DD-F29B3778E824}"/>
              </a:ext>
            </a:extLst>
          </p:cNvPr>
          <p:cNvSpPr txBox="1"/>
          <p:nvPr/>
        </p:nvSpPr>
        <p:spPr>
          <a:xfrm>
            <a:off x="3419872" y="5229200"/>
            <a:ext cx="1082348" cy="307777"/>
          </a:xfrm>
          <a:prstGeom prst="rect">
            <a:avLst/>
          </a:prstGeom>
          <a:noFill/>
        </p:spPr>
        <p:txBody>
          <a:bodyPr wrap="none" rtlCol="0">
            <a:spAutoFit/>
          </a:bodyPr>
          <a:lstStyle/>
          <a:p>
            <a:r>
              <a:rPr kumimoji="1" lang="ja-JP" altLang="en-US" sz="1400"/>
              <a:t>アセンブラ</a:t>
            </a:r>
          </a:p>
        </p:txBody>
      </p:sp>
      <p:sp>
        <p:nvSpPr>
          <p:cNvPr id="31" name="テキスト ボックス 30">
            <a:extLst>
              <a:ext uri="{FF2B5EF4-FFF2-40B4-BE49-F238E27FC236}">
                <a16:creationId xmlns:a16="http://schemas.microsoft.com/office/drawing/2014/main" id="{9D26699D-E3D0-B541-AE89-DE2EF059BF66}"/>
              </a:ext>
            </a:extLst>
          </p:cNvPr>
          <p:cNvSpPr txBox="1"/>
          <p:nvPr/>
        </p:nvSpPr>
        <p:spPr>
          <a:xfrm>
            <a:off x="5220072" y="6505599"/>
            <a:ext cx="3286477" cy="307777"/>
          </a:xfrm>
          <a:prstGeom prst="rect">
            <a:avLst/>
          </a:prstGeom>
          <a:noFill/>
        </p:spPr>
        <p:txBody>
          <a:bodyPr wrap="none" rtlCol="0">
            <a:spAutoFit/>
          </a:bodyPr>
          <a:lstStyle/>
          <a:p>
            <a:r>
              <a:rPr kumimoji="1" lang="en-US" altLang="ja-JP" sz="1400"/>
              <a:t>※ </a:t>
            </a:r>
            <a:r>
              <a:rPr lang="ja-JP" altLang="en-US" sz="1400"/>
              <a:t>実行バイナリ作成</a:t>
            </a:r>
            <a:r>
              <a:rPr kumimoji="1" lang="ja-JP" altLang="en-US" sz="1400"/>
              <a:t>にはリンカも必要</a:t>
            </a:r>
          </a:p>
        </p:txBody>
      </p:sp>
    </p:spTree>
    <p:extLst>
      <p:ext uri="{BB962C8B-B14F-4D97-AF65-F5344CB8AC3E}">
        <p14:creationId xmlns:p14="http://schemas.microsoft.com/office/powerpoint/2010/main" val="143018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F87B95C-C58B-474C-A046-3FDEB6B3DE0B}"/>
              </a:ext>
            </a:extLst>
          </p:cNvPr>
          <p:cNvSpPr>
            <a:spLocks noGrp="1"/>
          </p:cNvSpPr>
          <p:nvPr>
            <p:ph type="body" sz="quarter" idx="10"/>
          </p:nvPr>
        </p:nvSpPr>
        <p:spPr/>
        <p:txBody>
          <a:bodyPr/>
          <a:lstStyle/>
          <a:p>
            <a:r>
              <a:rPr kumimoji="1" lang="ja-JP" altLang="en-US"/>
              <a:t>プログラム言語とアセンブリ</a:t>
            </a:r>
          </a:p>
        </p:txBody>
      </p:sp>
      <p:sp>
        <p:nvSpPr>
          <p:cNvPr id="3" name="テキスト ボックス 2">
            <a:extLst>
              <a:ext uri="{FF2B5EF4-FFF2-40B4-BE49-F238E27FC236}">
                <a16:creationId xmlns:a16="http://schemas.microsoft.com/office/drawing/2014/main" id="{F9615CD0-B91F-C346-82CA-AF48C2C8899B}"/>
              </a:ext>
            </a:extLst>
          </p:cNvPr>
          <p:cNvSpPr txBox="1"/>
          <p:nvPr/>
        </p:nvSpPr>
        <p:spPr>
          <a:xfrm>
            <a:off x="1115616" y="1772816"/>
            <a:ext cx="1688283" cy="584775"/>
          </a:xfrm>
          <a:prstGeom prst="rect">
            <a:avLst/>
          </a:prstGeom>
          <a:noFill/>
        </p:spPr>
        <p:txBody>
          <a:bodyPr wrap="none" rtlCol="0">
            <a:spAutoFit/>
          </a:bodyPr>
          <a:lstStyle/>
          <a:p>
            <a:r>
              <a:rPr kumimoji="1" lang="en-US" altLang="ja-JP" sz="3200">
                <a:solidFill>
                  <a:srgbClr val="011893"/>
                </a:solidFill>
              </a:rPr>
              <a:t>ADD 3,4</a:t>
            </a:r>
            <a:endParaRPr kumimoji="1" lang="ja-JP" altLang="en-US" sz="3200">
              <a:solidFill>
                <a:srgbClr val="011893"/>
              </a:solidFill>
            </a:endParaRPr>
          </a:p>
        </p:txBody>
      </p:sp>
      <p:sp>
        <p:nvSpPr>
          <p:cNvPr id="4" name="テキスト ボックス 3">
            <a:extLst>
              <a:ext uri="{FF2B5EF4-FFF2-40B4-BE49-F238E27FC236}">
                <a16:creationId xmlns:a16="http://schemas.microsoft.com/office/drawing/2014/main" id="{CFE0A1C8-DA7F-3249-86FF-52A82C17037A}"/>
              </a:ext>
            </a:extLst>
          </p:cNvPr>
          <p:cNvSpPr txBox="1"/>
          <p:nvPr/>
        </p:nvSpPr>
        <p:spPr>
          <a:xfrm>
            <a:off x="323528" y="1124744"/>
            <a:ext cx="5825313" cy="523220"/>
          </a:xfrm>
          <a:prstGeom prst="rect">
            <a:avLst/>
          </a:prstGeom>
          <a:noFill/>
        </p:spPr>
        <p:txBody>
          <a:bodyPr wrap="none" rtlCol="0">
            <a:spAutoFit/>
          </a:bodyPr>
          <a:lstStyle/>
          <a:p>
            <a:r>
              <a:rPr kumimoji="1" lang="ja-JP" altLang="en-US" sz="2800"/>
              <a:t>アセンブリ言語</a:t>
            </a:r>
            <a:r>
              <a:rPr kumimoji="1" lang="en-US" altLang="ja-JP" sz="2800"/>
              <a:t> (Assembly Language)</a:t>
            </a:r>
            <a:endParaRPr kumimoji="1" lang="ja-JP" altLang="en-US" sz="2800"/>
          </a:p>
        </p:txBody>
      </p:sp>
      <p:sp>
        <p:nvSpPr>
          <p:cNvPr id="5" name="テキスト ボックス 4">
            <a:extLst>
              <a:ext uri="{FF2B5EF4-FFF2-40B4-BE49-F238E27FC236}">
                <a16:creationId xmlns:a16="http://schemas.microsoft.com/office/drawing/2014/main" id="{85B98752-4B7A-1945-840B-DAA76895A3E1}"/>
              </a:ext>
            </a:extLst>
          </p:cNvPr>
          <p:cNvSpPr txBox="1"/>
          <p:nvPr/>
        </p:nvSpPr>
        <p:spPr>
          <a:xfrm>
            <a:off x="2915816" y="1844824"/>
            <a:ext cx="3262432" cy="461665"/>
          </a:xfrm>
          <a:prstGeom prst="rect">
            <a:avLst/>
          </a:prstGeom>
          <a:noFill/>
        </p:spPr>
        <p:txBody>
          <a:bodyPr wrap="none" rtlCol="0">
            <a:spAutoFit/>
          </a:bodyPr>
          <a:lstStyle/>
          <a:p>
            <a:r>
              <a:rPr kumimoji="1" lang="ja-JP" altLang="en-US" sz="2400"/>
              <a:t>ではまだわかりづらい</a:t>
            </a:r>
          </a:p>
        </p:txBody>
      </p:sp>
      <p:sp>
        <p:nvSpPr>
          <p:cNvPr id="6" name="テキスト ボックス 5">
            <a:extLst>
              <a:ext uri="{FF2B5EF4-FFF2-40B4-BE49-F238E27FC236}">
                <a16:creationId xmlns:a16="http://schemas.microsoft.com/office/drawing/2014/main" id="{01F2C213-8481-4E41-B4EB-9E59688E99BE}"/>
              </a:ext>
            </a:extLst>
          </p:cNvPr>
          <p:cNvSpPr txBox="1"/>
          <p:nvPr/>
        </p:nvSpPr>
        <p:spPr>
          <a:xfrm>
            <a:off x="899592" y="2348880"/>
            <a:ext cx="7656263" cy="1200329"/>
          </a:xfrm>
          <a:prstGeom prst="rect">
            <a:avLst/>
          </a:prstGeom>
          <a:noFill/>
        </p:spPr>
        <p:txBody>
          <a:bodyPr wrap="none" rtlCol="0">
            <a:spAutoFit/>
          </a:bodyPr>
          <a:lstStyle/>
          <a:p>
            <a:r>
              <a:rPr kumimoji="1" lang="ja-JP" altLang="en-US" sz="2400"/>
              <a:t>機械語は</a:t>
            </a:r>
            <a:r>
              <a:rPr kumimoji="1" lang="en-US" altLang="ja-JP" sz="2400"/>
              <a:t>CPU</a:t>
            </a:r>
            <a:r>
              <a:rPr kumimoji="1" lang="ja-JP" altLang="en-US" sz="2400"/>
              <a:t>によって異なる</a:t>
            </a:r>
            <a:endParaRPr kumimoji="1" lang="en-US" altLang="ja-JP" sz="2400"/>
          </a:p>
          <a:p>
            <a:r>
              <a:rPr lang="ja-JP" altLang="en-US" sz="2400"/>
              <a:t>→</a:t>
            </a:r>
            <a:r>
              <a:rPr lang="en-US" altLang="ja-JP" sz="2400"/>
              <a:t> </a:t>
            </a:r>
            <a:r>
              <a:rPr lang="ja-JP" altLang="en-US" sz="2400"/>
              <a:t>アセンブリ言語も</a:t>
            </a:r>
            <a:r>
              <a:rPr lang="en-US" altLang="ja-JP" sz="2400"/>
              <a:t>CPU</a:t>
            </a:r>
            <a:r>
              <a:rPr lang="ja-JP" altLang="en-US" sz="2400"/>
              <a:t>によって異なる</a:t>
            </a:r>
            <a:endParaRPr lang="en-US" altLang="ja-JP" sz="2400"/>
          </a:p>
          <a:p>
            <a:r>
              <a:rPr kumimoji="1" lang="ja-JP" altLang="en-US" sz="2400"/>
              <a:t>→</a:t>
            </a:r>
            <a:r>
              <a:rPr kumimoji="1" lang="en-US" altLang="ja-JP" sz="2400"/>
              <a:t> </a:t>
            </a:r>
            <a:r>
              <a:rPr kumimoji="1" lang="ja-JP" altLang="en-US" sz="2400"/>
              <a:t>人間にわかりやすい形、かつ共通な書き方をしたい</a:t>
            </a:r>
          </a:p>
        </p:txBody>
      </p:sp>
      <p:sp>
        <p:nvSpPr>
          <p:cNvPr id="7" name="テキスト ボックス 6">
            <a:extLst>
              <a:ext uri="{FF2B5EF4-FFF2-40B4-BE49-F238E27FC236}">
                <a16:creationId xmlns:a16="http://schemas.microsoft.com/office/drawing/2014/main" id="{525126E4-2269-BC4F-9FF5-2F00B154CFA2}"/>
              </a:ext>
            </a:extLst>
          </p:cNvPr>
          <p:cNvSpPr txBox="1"/>
          <p:nvPr/>
        </p:nvSpPr>
        <p:spPr>
          <a:xfrm>
            <a:off x="395536" y="3789040"/>
            <a:ext cx="6382581" cy="523220"/>
          </a:xfrm>
          <a:prstGeom prst="rect">
            <a:avLst/>
          </a:prstGeom>
          <a:noFill/>
        </p:spPr>
        <p:txBody>
          <a:bodyPr wrap="none" rtlCol="0">
            <a:spAutoFit/>
          </a:bodyPr>
          <a:lstStyle/>
          <a:p>
            <a:r>
              <a:rPr kumimoji="1" lang="ja-JP" altLang="en-US" sz="2800"/>
              <a:t>プログラム言語</a:t>
            </a:r>
            <a:r>
              <a:rPr kumimoji="1" lang="en-US" altLang="ja-JP" sz="2800"/>
              <a:t> (Programming Language)</a:t>
            </a:r>
            <a:endParaRPr kumimoji="1" lang="ja-JP" altLang="en-US" sz="2800"/>
          </a:p>
        </p:txBody>
      </p:sp>
      <p:sp>
        <p:nvSpPr>
          <p:cNvPr id="8" name="テキスト ボックス 7">
            <a:extLst>
              <a:ext uri="{FF2B5EF4-FFF2-40B4-BE49-F238E27FC236}">
                <a16:creationId xmlns:a16="http://schemas.microsoft.com/office/drawing/2014/main" id="{F238CA88-2784-2348-8EAE-6F92FE95975E}"/>
              </a:ext>
            </a:extLst>
          </p:cNvPr>
          <p:cNvSpPr txBox="1"/>
          <p:nvPr/>
        </p:nvSpPr>
        <p:spPr>
          <a:xfrm>
            <a:off x="1619672" y="5095636"/>
            <a:ext cx="997389" cy="707886"/>
          </a:xfrm>
          <a:prstGeom prst="rect">
            <a:avLst/>
          </a:prstGeom>
          <a:noFill/>
        </p:spPr>
        <p:txBody>
          <a:bodyPr wrap="none" rtlCol="0">
            <a:spAutoFit/>
          </a:bodyPr>
          <a:lstStyle/>
          <a:p>
            <a:r>
              <a:rPr kumimoji="1" lang="en-US" altLang="ja-JP" sz="4000">
                <a:solidFill>
                  <a:srgbClr val="FFC000"/>
                </a:solidFill>
              </a:rPr>
              <a:t>3+4</a:t>
            </a:r>
            <a:endParaRPr kumimoji="1" lang="ja-JP" altLang="en-US" sz="4000">
              <a:solidFill>
                <a:srgbClr val="FFC000"/>
              </a:solidFill>
            </a:endParaRPr>
          </a:p>
        </p:txBody>
      </p:sp>
      <p:sp>
        <p:nvSpPr>
          <p:cNvPr id="9" name="テキスト ボックス 8">
            <a:extLst>
              <a:ext uri="{FF2B5EF4-FFF2-40B4-BE49-F238E27FC236}">
                <a16:creationId xmlns:a16="http://schemas.microsoft.com/office/drawing/2014/main" id="{37A49F2F-603A-0940-AEE7-37F053EE1540}"/>
              </a:ext>
            </a:extLst>
          </p:cNvPr>
          <p:cNvSpPr txBox="1"/>
          <p:nvPr/>
        </p:nvSpPr>
        <p:spPr>
          <a:xfrm>
            <a:off x="467544" y="4653136"/>
            <a:ext cx="3185487" cy="369332"/>
          </a:xfrm>
          <a:prstGeom prst="rect">
            <a:avLst/>
          </a:prstGeom>
          <a:noFill/>
        </p:spPr>
        <p:txBody>
          <a:bodyPr wrap="none" rtlCol="0">
            <a:spAutoFit/>
          </a:bodyPr>
          <a:lstStyle/>
          <a:p>
            <a:r>
              <a:rPr kumimoji="1" lang="ja-JP" altLang="en-US"/>
              <a:t>人間がわかりやすい形で書く</a:t>
            </a:r>
          </a:p>
        </p:txBody>
      </p:sp>
      <p:sp>
        <p:nvSpPr>
          <p:cNvPr id="10" name="テキスト ボックス 9">
            <a:extLst>
              <a:ext uri="{FF2B5EF4-FFF2-40B4-BE49-F238E27FC236}">
                <a16:creationId xmlns:a16="http://schemas.microsoft.com/office/drawing/2014/main" id="{F617B172-75F0-5845-A352-45AAC49E56E3}"/>
              </a:ext>
            </a:extLst>
          </p:cNvPr>
          <p:cNvSpPr txBox="1"/>
          <p:nvPr/>
        </p:nvSpPr>
        <p:spPr>
          <a:xfrm>
            <a:off x="4211960" y="5157192"/>
            <a:ext cx="1688283" cy="584775"/>
          </a:xfrm>
          <a:prstGeom prst="rect">
            <a:avLst/>
          </a:prstGeom>
          <a:noFill/>
        </p:spPr>
        <p:txBody>
          <a:bodyPr wrap="none" rtlCol="0">
            <a:spAutoFit/>
          </a:bodyPr>
          <a:lstStyle/>
          <a:p>
            <a:r>
              <a:rPr kumimoji="1" lang="en-US" altLang="ja-JP" sz="3200">
                <a:solidFill>
                  <a:srgbClr val="011893"/>
                </a:solidFill>
              </a:rPr>
              <a:t>ADD 3,4</a:t>
            </a:r>
            <a:endParaRPr kumimoji="1" lang="ja-JP" altLang="en-US" sz="3200">
              <a:solidFill>
                <a:srgbClr val="011893"/>
              </a:solidFill>
            </a:endParaRPr>
          </a:p>
        </p:txBody>
      </p:sp>
      <p:sp>
        <p:nvSpPr>
          <p:cNvPr id="11" name="テキスト ボックス 10">
            <a:extLst>
              <a:ext uri="{FF2B5EF4-FFF2-40B4-BE49-F238E27FC236}">
                <a16:creationId xmlns:a16="http://schemas.microsoft.com/office/drawing/2014/main" id="{20D0954A-1F33-974C-A357-EAE44A5AD195}"/>
              </a:ext>
            </a:extLst>
          </p:cNvPr>
          <p:cNvSpPr txBox="1"/>
          <p:nvPr/>
        </p:nvSpPr>
        <p:spPr>
          <a:xfrm>
            <a:off x="3923928" y="4653136"/>
            <a:ext cx="2031325" cy="369332"/>
          </a:xfrm>
          <a:prstGeom prst="rect">
            <a:avLst/>
          </a:prstGeom>
          <a:noFill/>
        </p:spPr>
        <p:txBody>
          <a:bodyPr wrap="none" rtlCol="0">
            <a:spAutoFit/>
          </a:bodyPr>
          <a:lstStyle/>
          <a:p>
            <a:r>
              <a:rPr kumimoji="1" lang="ja-JP" altLang="en-US"/>
              <a:t>アセンブリに変換</a:t>
            </a:r>
          </a:p>
        </p:txBody>
      </p:sp>
      <p:sp>
        <p:nvSpPr>
          <p:cNvPr id="12" name="テキスト ボックス 11">
            <a:extLst>
              <a:ext uri="{FF2B5EF4-FFF2-40B4-BE49-F238E27FC236}">
                <a16:creationId xmlns:a16="http://schemas.microsoft.com/office/drawing/2014/main" id="{CB8A2F49-9F68-524C-AE91-F8B1ECA0D7C0}"/>
              </a:ext>
            </a:extLst>
          </p:cNvPr>
          <p:cNvSpPr txBox="1"/>
          <p:nvPr/>
        </p:nvSpPr>
        <p:spPr>
          <a:xfrm>
            <a:off x="6444208" y="4653136"/>
            <a:ext cx="1569660" cy="369332"/>
          </a:xfrm>
          <a:prstGeom prst="rect">
            <a:avLst/>
          </a:prstGeom>
          <a:noFill/>
        </p:spPr>
        <p:txBody>
          <a:bodyPr wrap="none" rtlCol="0">
            <a:spAutoFit/>
          </a:bodyPr>
          <a:lstStyle/>
          <a:p>
            <a:r>
              <a:rPr kumimoji="1" lang="ja-JP" altLang="en-US"/>
              <a:t>機械語に変換</a:t>
            </a:r>
          </a:p>
        </p:txBody>
      </p:sp>
      <p:sp>
        <p:nvSpPr>
          <p:cNvPr id="13" name="正方形/長方形 12">
            <a:extLst>
              <a:ext uri="{FF2B5EF4-FFF2-40B4-BE49-F238E27FC236}">
                <a16:creationId xmlns:a16="http://schemas.microsoft.com/office/drawing/2014/main" id="{221C77B8-6ABB-7447-9588-EFC99861E485}"/>
              </a:ext>
            </a:extLst>
          </p:cNvPr>
          <p:cNvSpPr/>
          <p:nvPr/>
        </p:nvSpPr>
        <p:spPr>
          <a:xfrm>
            <a:off x="6804248" y="5157192"/>
            <a:ext cx="979755" cy="584775"/>
          </a:xfrm>
          <a:prstGeom prst="rect">
            <a:avLst/>
          </a:prstGeom>
        </p:spPr>
        <p:txBody>
          <a:bodyPr wrap="none">
            <a:spAutoFit/>
          </a:bodyPr>
          <a:lstStyle/>
          <a:p>
            <a:r>
              <a:rPr lang="en-US" altLang="ja-JP" sz="3200">
                <a:solidFill>
                  <a:srgbClr val="FF0000"/>
                </a:solidFill>
              </a:rPr>
              <a:t>0</a:t>
            </a:r>
            <a:r>
              <a:rPr lang="en-US" altLang="ja-JP" sz="3200"/>
              <a:t>,</a:t>
            </a:r>
            <a:r>
              <a:rPr lang="en-US" altLang="ja-JP" sz="3200">
                <a:solidFill>
                  <a:srgbClr val="011893"/>
                </a:solidFill>
              </a:rPr>
              <a:t>3</a:t>
            </a:r>
            <a:r>
              <a:rPr lang="en-US" altLang="ja-JP" sz="3200"/>
              <a:t>,</a:t>
            </a:r>
            <a:r>
              <a:rPr lang="en-US" altLang="ja-JP" sz="3200">
                <a:solidFill>
                  <a:srgbClr val="011893"/>
                </a:solidFill>
              </a:rPr>
              <a:t>4</a:t>
            </a:r>
            <a:endParaRPr lang="ja-JP" altLang="en-US" sz="3200"/>
          </a:p>
        </p:txBody>
      </p:sp>
      <p:sp>
        <p:nvSpPr>
          <p:cNvPr id="14" name="右矢印 13">
            <a:extLst>
              <a:ext uri="{FF2B5EF4-FFF2-40B4-BE49-F238E27FC236}">
                <a16:creationId xmlns:a16="http://schemas.microsoft.com/office/drawing/2014/main" id="{CB1FF05C-E0B1-0B43-B406-71D8E59A6B89}"/>
              </a:ext>
            </a:extLst>
          </p:cNvPr>
          <p:cNvSpPr/>
          <p:nvPr/>
        </p:nvSpPr>
        <p:spPr>
          <a:xfrm>
            <a:off x="3203848" y="5269559"/>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E128B30-885B-0A4B-A24A-E07986BD31EF}"/>
              </a:ext>
            </a:extLst>
          </p:cNvPr>
          <p:cNvSpPr txBox="1"/>
          <p:nvPr/>
        </p:nvSpPr>
        <p:spPr>
          <a:xfrm>
            <a:off x="1331640" y="6237312"/>
            <a:ext cx="4801314" cy="461665"/>
          </a:xfrm>
          <a:prstGeom prst="rect">
            <a:avLst/>
          </a:prstGeom>
          <a:noFill/>
        </p:spPr>
        <p:txBody>
          <a:bodyPr wrap="none" rtlCol="0">
            <a:spAutoFit/>
          </a:bodyPr>
          <a:lstStyle/>
          <a:p>
            <a:r>
              <a:rPr kumimoji="1" lang="ja-JP" altLang="en-US" sz="2400"/>
              <a:t>ここの変換を行うのがコンパイラ</a:t>
            </a:r>
          </a:p>
        </p:txBody>
      </p:sp>
      <p:sp>
        <p:nvSpPr>
          <p:cNvPr id="16" name="右矢印 15">
            <a:extLst>
              <a:ext uri="{FF2B5EF4-FFF2-40B4-BE49-F238E27FC236}">
                <a16:creationId xmlns:a16="http://schemas.microsoft.com/office/drawing/2014/main" id="{3A96F346-FF9C-DD4F-B4BA-024081439407}"/>
              </a:ext>
            </a:extLst>
          </p:cNvPr>
          <p:cNvSpPr/>
          <p:nvPr/>
        </p:nvSpPr>
        <p:spPr>
          <a:xfrm>
            <a:off x="6084168" y="5269559"/>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7DDCA8F-ED82-0F4A-8256-A23861EC335E}"/>
              </a:ext>
            </a:extLst>
          </p:cNvPr>
          <p:cNvSpPr txBox="1"/>
          <p:nvPr/>
        </p:nvSpPr>
        <p:spPr>
          <a:xfrm>
            <a:off x="5796136" y="5661248"/>
            <a:ext cx="1082348" cy="307777"/>
          </a:xfrm>
          <a:prstGeom prst="rect">
            <a:avLst/>
          </a:prstGeom>
          <a:noFill/>
        </p:spPr>
        <p:txBody>
          <a:bodyPr wrap="none" rtlCol="0">
            <a:spAutoFit/>
          </a:bodyPr>
          <a:lstStyle/>
          <a:p>
            <a:r>
              <a:rPr kumimoji="1" lang="ja-JP" altLang="en-US" sz="1400"/>
              <a:t>アセンブラ</a:t>
            </a:r>
          </a:p>
        </p:txBody>
      </p:sp>
      <p:cxnSp>
        <p:nvCxnSpPr>
          <p:cNvPr id="19" name="直線矢印コネクタ 18">
            <a:extLst>
              <a:ext uri="{FF2B5EF4-FFF2-40B4-BE49-F238E27FC236}">
                <a16:creationId xmlns:a16="http://schemas.microsoft.com/office/drawing/2014/main" id="{324BFB34-B5A8-D14C-831F-0846E7C7FB8D}"/>
              </a:ext>
            </a:extLst>
          </p:cNvPr>
          <p:cNvCxnSpPr/>
          <p:nvPr/>
        </p:nvCxnSpPr>
        <p:spPr>
          <a:xfrm flipV="1">
            <a:off x="3491880" y="5733256"/>
            <a:ext cx="0" cy="43204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206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5EC24EC-E76F-F346-8EF9-4C79685D187A}"/>
              </a:ext>
            </a:extLst>
          </p:cNvPr>
          <p:cNvSpPr>
            <a:spLocks noGrp="1"/>
          </p:cNvSpPr>
          <p:nvPr>
            <p:ph type="body" sz="quarter" idx="10"/>
          </p:nvPr>
        </p:nvSpPr>
        <p:spPr/>
        <p:txBody>
          <a:bodyPr/>
          <a:lstStyle/>
          <a:p>
            <a:r>
              <a:rPr kumimoji="1" lang="ja-JP" altLang="en-US"/>
              <a:t>コンパイラの仕事</a:t>
            </a:r>
          </a:p>
        </p:txBody>
      </p:sp>
      <p:sp>
        <p:nvSpPr>
          <p:cNvPr id="3" name="テキスト ボックス 2">
            <a:extLst>
              <a:ext uri="{FF2B5EF4-FFF2-40B4-BE49-F238E27FC236}">
                <a16:creationId xmlns:a16="http://schemas.microsoft.com/office/drawing/2014/main" id="{0B1E935C-4554-354E-A639-8BB47071725E}"/>
              </a:ext>
            </a:extLst>
          </p:cNvPr>
          <p:cNvSpPr txBox="1"/>
          <p:nvPr/>
        </p:nvSpPr>
        <p:spPr>
          <a:xfrm>
            <a:off x="395536" y="908720"/>
            <a:ext cx="8008603" cy="461665"/>
          </a:xfrm>
          <a:prstGeom prst="rect">
            <a:avLst/>
          </a:prstGeom>
          <a:noFill/>
        </p:spPr>
        <p:txBody>
          <a:bodyPr wrap="none" rtlCol="0">
            <a:spAutoFit/>
          </a:bodyPr>
          <a:lstStyle/>
          <a:p>
            <a:r>
              <a:rPr kumimoji="1" lang="ja-JP" altLang="en-US" sz="2400"/>
              <a:t>「</a:t>
            </a:r>
            <a:r>
              <a:rPr kumimoji="1" lang="en-US" altLang="ja-JP" sz="2400"/>
              <a:t>3+4</a:t>
            </a:r>
            <a:r>
              <a:rPr kumimoji="1" lang="ja-JP" altLang="en-US" sz="2400"/>
              <a:t>」を「</a:t>
            </a:r>
            <a:r>
              <a:rPr kumimoji="1" lang="en-US" altLang="ja-JP" sz="2400"/>
              <a:t>ADD 3, 4</a:t>
            </a:r>
            <a:r>
              <a:rPr kumimoji="1" lang="ja-JP" altLang="en-US" sz="2400"/>
              <a:t>」に変換したい・・・どうやって？</a:t>
            </a:r>
          </a:p>
        </p:txBody>
      </p:sp>
      <p:sp>
        <p:nvSpPr>
          <p:cNvPr id="4" name="テキスト ボックス 3">
            <a:extLst>
              <a:ext uri="{FF2B5EF4-FFF2-40B4-BE49-F238E27FC236}">
                <a16:creationId xmlns:a16="http://schemas.microsoft.com/office/drawing/2014/main" id="{1A41F995-B986-A84A-A84B-BF8BCF887E25}"/>
              </a:ext>
            </a:extLst>
          </p:cNvPr>
          <p:cNvSpPr txBox="1"/>
          <p:nvPr/>
        </p:nvSpPr>
        <p:spPr>
          <a:xfrm>
            <a:off x="306978" y="1484784"/>
            <a:ext cx="1826141" cy="584775"/>
          </a:xfrm>
          <a:prstGeom prst="rect">
            <a:avLst/>
          </a:prstGeom>
          <a:noFill/>
        </p:spPr>
        <p:txBody>
          <a:bodyPr wrap="none" rtlCol="0">
            <a:spAutoFit/>
          </a:bodyPr>
          <a:lstStyle/>
          <a:p>
            <a:r>
              <a:rPr kumimoji="1" lang="ja-JP" altLang="en-US" sz="3200"/>
              <a:t>字句解析</a:t>
            </a:r>
          </a:p>
        </p:txBody>
      </p:sp>
      <p:sp>
        <p:nvSpPr>
          <p:cNvPr id="5" name="テキスト ボックス 4">
            <a:extLst>
              <a:ext uri="{FF2B5EF4-FFF2-40B4-BE49-F238E27FC236}">
                <a16:creationId xmlns:a16="http://schemas.microsoft.com/office/drawing/2014/main" id="{BEF28E72-DCBD-0B45-A3FB-51E25BD85B54}"/>
              </a:ext>
            </a:extLst>
          </p:cNvPr>
          <p:cNvSpPr txBox="1"/>
          <p:nvPr/>
        </p:nvSpPr>
        <p:spPr>
          <a:xfrm>
            <a:off x="811034" y="2780928"/>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6" name="テキスト ボックス 5">
            <a:extLst>
              <a:ext uri="{FF2B5EF4-FFF2-40B4-BE49-F238E27FC236}">
                <a16:creationId xmlns:a16="http://schemas.microsoft.com/office/drawing/2014/main" id="{CA77E679-D24D-5947-814F-D3348BF1AC5F}"/>
              </a:ext>
            </a:extLst>
          </p:cNvPr>
          <p:cNvSpPr txBox="1"/>
          <p:nvPr/>
        </p:nvSpPr>
        <p:spPr>
          <a:xfrm>
            <a:off x="739026" y="2132856"/>
            <a:ext cx="7462299" cy="461665"/>
          </a:xfrm>
          <a:prstGeom prst="rect">
            <a:avLst/>
          </a:prstGeom>
          <a:noFill/>
        </p:spPr>
        <p:txBody>
          <a:bodyPr wrap="none" rtlCol="0">
            <a:spAutoFit/>
          </a:bodyPr>
          <a:lstStyle/>
          <a:p>
            <a:r>
              <a:rPr kumimoji="1" lang="ja-JP" altLang="en-US" sz="2400"/>
              <a:t>プログラムを意味のある最小単位</a:t>
            </a:r>
            <a:r>
              <a:rPr kumimoji="1" lang="en-US" altLang="ja-JP" sz="2400"/>
              <a:t>(</a:t>
            </a:r>
            <a:r>
              <a:rPr kumimoji="1" lang="ja-JP" altLang="en-US" sz="2400"/>
              <a:t>トークン</a:t>
            </a:r>
            <a:r>
              <a:rPr kumimoji="1" lang="en-US" altLang="ja-JP" sz="2400"/>
              <a:t>)</a:t>
            </a:r>
            <a:r>
              <a:rPr kumimoji="1" lang="ja-JP" altLang="en-US" sz="2400"/>
              <a:t>にバラす</a:t>
            </a:r>
          </a:p>
        </p:txBody>
      </p:sp>
      <p:sp>
        <p:nvSpPr>
          <p:cNvPr id="7" name="右矢印 6">
            <a:extLst>
              <a:ext uri="{FF2B5EF4-FFF2-40B4-BE49-F238E27FC236}">
                <a16:creationId xmlns:a16="http://schemas.microsoft.com/office/drawing/2014/main" id="{9552F396-454A-A240-ACC1-AD6518DE43F5}"/>
              </a:ext>
            </a:extLst>
          </p:cNvPr>
          <p:cNvSpPr/>
          <p:nvPr/>
        </p:nvSpPr>
        <p:spPr>
          <a:xfrm>
            <a:off x="2467218" y="2924944"/>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E6AA4870-4F3B-C44F-9D49-F775319A18E5}"/>
              </a:ext>
            </a:extLst>
          </p:cNvPr>
          <p:cNvSpPr/>
          <p:nvPr/>
        </p:nvSpPr>
        <p:spPr>
          <a:xfrm>
            <a:off x="3403322"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10" name="円/楕円 9">
            <a:extLst>
              <a:ext uri="{FF2B5EF4-FFF2-40B4-BE49-F238E27FC236}">
                <a16:creationId xmlns:a16="http://schemas.microsoft.com/office/drawing/2014/main" id="{6651FD3C-854A-2D49-9B57-C2D5BC6F5E13}"/>
              </a:ext>
            </a:extLst>
          </p:cNvPr>
          <p:cNvSpPr/>
          <p:nvPr/>
        </p:nvSpPr>
        <p:spPr>
          <a:xfrm>
            <a:off x="441143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11" name="円/楕円 10">
            <a:extLst>
              <a:ext uri="{FF2B5EF4-FFF2-40B4-BE49-F238E27FC236}">
                <a16:creationId xmlns:a16="http://schemas.microsoft.com/office/drawing/2014/main" id="{09A7A636-725D-1747-968C-C914BAC41CFD}"/>
              </a:ext>
            </a:extLst>
          </p:cNvPr>
          <p:cNvSpPr/>
          <p:nvPr/>
        </p:nvSpPr>
        <p:spPr>
          <a:xfrm>
            <a:off x="549155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sp>
        <p:nvSpPr>
          <p:cNvPr id="12" name="テキスト ボックス 11">
            <a:extLst>
              <a:ext uri="{FF2B5EF4-FFF2-40B4-BE49-F238E27FC236}">
                <a16:creationId xmlns:a16="http://schemas.microsoft.com/office/drawing/2014/main" id="{EFC95D0F-BE6C-8145-A31E-6C11D0BE5212}"/>
              </a:ext>
            </a:extLst>
          </p:cNvPr>
          <p:cNvSpPr txBox="1"/>
          <p:nvPr/>
        </p:nvSpPr>
        <p:spPr>
          <a:xfrm>
            <a:off x="3475330" y="3429000"/>
            <a:ext cx="415498" cy="369332"/>
          </a:xfrm>
          <a:prstGeom prst="rect">
            <a:avLst/>
          </a:prstGeom>
          <a:noFill/>
        </p:spPr>
        <p:txBody>
          <a:bodyPr wrap="none" rtlCol="0">
            <a:spAutoFit/>
          </a:bodyPr>
          <a:lstStyle/>
          <a:p>
            <a:r>
              <a:rPr kumimoji="1" lang="ja-JP" altLang="en-US"/>
              <a:t>数</a:t>
            </a:r>
          </a:p>
        </p:txBody>
      </p:sp>
      <p:sp>
        <p:nvSpPr>
          <p:cNvPr id="13" name="テキスト ボックス 12">
            <a:extLst>
              <a:ext uri="{FF2B5EF4-FFF2-40B4-BE49-F238E27FC236}">
                <a16:creationId xmlns:a16="http://schemas.microsoft.com/office/drawing/2014/main" id="{B87B9982-7CA7-2149-9F24-ECD7461F59A4}"/>
              </a:ext>
            </a:extLst>
          </p:cNvPr>
          <p:cNvSpPr txBox="1"/>
          <p:nvPr/>
        </p:nvSpPr>
        <p:spPr>
          <a:xfrm>
            <a:off x="4195410" y="3429000"/>
            <a:ext cx="1107996" cy="369332"/>
          </a:xfrm>
          <a:prstGeom prst="rect">
            <a:avLst/>
          </a:prstGeom>
          <a:noFill/>
        </p:spPr>
        <p:txBody>
          <a:bodyPr wrap="none" rtlCol="0">
            <a:spAutoFit/>
          </a:bodyPr>
          <a:lstStyle/>
          <a:p>
            <a:r>
              <a:rPr kumimoji="1" lang="ja-JP" altLang="en-US"/>
              <a:t>加算記号</a:t>
            </a:r>
          </a:p>
        </p:txBody>
      </p:sp>
      <p:sp>
        <p:nvSpPr>
          <p:cNvPr id="15" name="テキスト ボックス 14">
            <a:extLst>
              <a:ext uri="{FF2B5EF4-FFF2-40B4-BE49-F238E27FC236}">
                <a16:creationId xmlns:a16="http://schemas.microsoft.com/office/drawing/2014/main" id="{AE8E97AB-B155-2B4C-B2B3-465C46B796F3}"/>
              </a:ext>
            </a:extLst>
          </p:cNvPr>
          <p:cNvSpPr txBox="1"/>
          <p:nvPr/>
        </p:nvSpPr>
        <p:spPr>
          <a:xfrm>
            <a:off x="5580112" y="3429000"/>
            <a:ext cx="415498" cy="369332"/>
          </a:xfrm>
          <a:prstGeom prst="rect">
            <a:avLst/>
          </a:prstGeom>
          <a:noFill/>
        </p:spPr>
        <p:txBody>
          <a:bodyPr wrap="none" rtlCol="0">
            <a:spAutoFit/>
          </a:bodyPr>
          <a:lstStyle/>
          <a:p>
            <a:r>
              <a:rPr kumimoji="1" lang="ja-JP" altLang="en-US"/>
              <a:t>数</a:t>
            </a:r>
          </a:p>
        </p:txBody>
      </p:sp>
      <p:sp>
        <p:nvSpPr>
          <p:cNvPr id="16" name="テキスト ボックス 15">
            <a:extLst>
              <a:ext uri="{FF2B5EF4-FFF2-40B4-BE49-F238E27FC236}">
                <a16:creationId xmlns:a16="http://schemas.microsoft.com/office/drawing/2014/main" id="{7841704A-F68A-C34D-9089-026B6AE013F0}"/>
              </a:ext>
            </a:extLst>
          </p:cNvPr>
          <p:cNvSpPr txBox="1"/>
          <p:nvPr/>
        </p:nvSpPr>
        <p:spPr>
          <a:xfrm>
            <a:off x="395536" y="4005064"/>
            <a:ext cx="1826141" cy="584775"/>
          </a:xfrm>
          <a:prstGeom prst="rect">
            <a:avLst/>
          </a:prstGeom>
          <a:noFill/>
        </p:spPr>
        <p:txBody>
          <a:bodyPr wrap="none" rtlCol="0">
            <a:spAutoFit/>
          </a:bodyPr>
          <a:lstStyle/>
          <a:p>
            <a:r>
              <a:rPr kumimoji="1" lang="ja-JP" altLang="en-US" sz="3200"/>
              <a:t>構文解析</a:t>
            </a:r>
          </a:p>
        </p:txBody>
      </p:sp>
      <p:sp>
        <p:nvSpPr>
          <p:cNvPr id="17" name="テキスト ボックス 16">
            <a:extLst>
              <a:ext uri="{FF2B5EF4-FFF2-40B4-BE49-F238E27FC236}">
                <a16:creationId xmlns:a16="http://schemas.microsoft.com/office/drawing/2014/main" id="{82263BF3-07C8-3141-A495-731FCAC1258E}"/>
              </a:ext>
            </a:extLst>
          </p:cNvPr>
          <p:cNvSpPr txBox="1"/>
          <p:nvPr/>
        </p:nvSpPr>
        <p:spPr>
          <a:xfrm>
            <a:off x="755576" y="4653136"/>
            <a:ext cx="3877985" cy="461665"/>
          </a:xfrm>
          <a:prstGeom prst="rect">
            <a:avLst/>
          </a:prstGeom>
          <a:noFill/>
        </p:spPr>
        <p:txBody>
          <a:bodyPr wrap="none" rtlCol="0">
            <a:spAutoFit/>
          </a:bodyPr>
          <a:lstStyle/>
          <a:p>
            <a:r>
              <a:rPr kumimoji="1" lang="ja-JP" altLang="en-US" sz="2400"/>
              <a:t>トークンの関係を解析する</a:t>
            </a:r>
          </a:p>
        </p:txBody>
      </p:sp>
      <p:sp>
        <p:nvSpPr>
          <p:cNvPr id="18" name="円/楕円 17">
            <a:extLst>
              <a:ext uri="{FF2B5EF4-FFF2-40B4-BE49-F238E27FC236}">
                <a16:creationId xmlns:a16="http://schemas.microsoft.com/office/drawing/2014/main" id="{6C5F1097-CBF4-0044-9CD4-610358D3C020}"/>
              </a:ext>
            </a:extLst>
          </p:cNvPr>
          <p:cNvSpPr/>
          <p:nvPr/>
        </p:nvSpPr>
        <p:spPr>
          <a:xfrm>
            <a:off x="611560"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19" name="円/楕円 18">
            <a:extLst>
              <a:ext uri="{FF2B5EF4-FFF2-40B4-BE49-F238E27FC236}">
                <a16:creationId xmlns:a16="http://schemas.microsoft.com/office/drawing/2014/main" id="{E96072CA-9084-C647-AD23-FF457198FA8F}"/>
              </a:ext>
            </a:extLst>
          </p:cNvPr>
          <p:cNvSpPr/>
          <p:nvPr/>
        </p:nvSpPr>
        <p:spPr>
          <a:xfrm>
            <a:off x="1259632"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20" name="円/楕円 19">
            <a:extLst>
              <a:ext uri="{FF2B5EF4-FFF2-40B4-BE49-F238E27FC236}">
                <a16:creationId xmlns:a16="http://schemas.microsoft.com/office/drawing/2014/main" id="{668BBCF6-1F93-654F-AB37-1DBCE29DFE3C}"/>
              </a:ext>
            </a:extLst>
          </p:cNvPr>
          <p:cNvSpPr/>
          <p:nvPr/>
        </p:nvSpPr>
        <p:spPr>
          <a:xfrm>
            <a:off x="1979712"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sp>
        <p:nvSpPr>
          <p:cNvPr id="21" name="右矢印 20">
            <a:extLst>
              <a:ext uri="{FF2B5EF4-FFF2-40B4-BE49-F238E27FC236}">
                <a16:creationId xmlns:a16="http://schemas.microsoft.com/office/drawing/2014/main" id="{FE69E78D-D191-F74F-ABB5-2FBDA6CB8CD6}"/>
              </a:ext>
            </a:extLst>
          </p:cNvPr>
          <p:cNvSpPr/>
          <p:nvPr/>
        </p:nvSpPr>
        <p:spPr>
          <a:xfrm>
            <a:off x="2915816" y="5805264"/>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F55DF1EC-D385-6C44-8FFC-39AF9C615102}"/>
              </a:ext>
            </a:extLst>
          </p:cNvPr>
          <p:cNvSpPr/>
          <p:nvPr/>
        </p:nvSpPr>
        <p:spPr>
          <a:xfrm>
            <a:off x="4716016"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23" name="円/楕円 22">
            <a:extLst>
              <a:ext uri="{FF2B5EF4-FFF2-40B4-BE49-F238E27FC236}">
                <a16:creationId xmlns:a16="http://schemas.microsoft.com/office/drawing/2014/main" id="{94454196-C481-6D4C-9D23-E6953ED5AB5D}"/>
              </a:ext>
            </a:extLst>
          </p:cNvPr>
          <p:cNvSpPr/>
          <p:nvPr/>
        </p:nvSpPr>
        <p:spPr>
          <a:xfrm>
            <a:off x="5364088" y="501317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24" name="円/楕円 23">
            <a:extLst>
              <a:ext uri="{FF2B5EF4-FFF2-40B4-BE49-F238E27FC236}">
                <a16:creationId xmlns:a16="http://schemas.microsoft.com/office/drawing/2014/main" id="{0111AB78-A198-2846-A6A8-1C9028BAE068}"/>
              </a:ext>
            </a:extLst>
          </p:cNvPr>
          <p:cNvSpPr/>
          <p:nvPr/>
        </p:nvSpPr>
        <p:spPr>
          <a:xfrm>
            <a:off x="6084168" y="5733256"/>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26" name="直線コネクタ 25">
            <a:extLst>
              <a:ext uri="{FF2B5EF4-FFF2-40B4-BE49-F238E27FC236}">
                <a16:creationId xmlns:a16="http://schemas.microsoft.com/office/drawing/2014/main" id="{F26440F6-0CC7-EB43-A074-9CA0711A1734}"/>
              </a:ext>
            </a:extLst>
          </p:cNvPr>
          <p:cNvCxnSpPr>
            <a:cxnSpLocks/>
            <a:stCxn id="23" idx="3"/>
            <a:endCxn id="22" idx="7"/>
          </p:cNvCxnSpPr>
          <p:nvPr/>
        </p:nvCxnSpPr>
        <p:spPr>
          <a:xfrm flipH="1">
            <a:off x="5207717" y="5504877"/>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ED0D095-B376-4D46-AFD6-AFD578544CF9}"/>
              </a:ext>
            </a:extLst>
          </p:cNvPr>
          <p:cNvCxnSpPr>
            <a:stCxn id="23" idx="5"/>
            <a:endCxn id="24" idx="1"/>
          </p:cNvCxnSpPr>
          <p:nvPr/>
        </p:nvCxnSpPr>
        <p:spPr>
          <a:xfrm>
            <a:off x="5855789" y="5504877"/>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DC14A852-1FC3-D144-BFD0-5BABFAF21A5F}"/>
              </a:ext>
            </a:extLst>
          </p:cNvPr>
          <p:cNvSpPr txBox="1"/>
          <p:nvPr/>
        </p:nvSpPr>
        <p:spPr>
          <a:xfrm>
            <a:off x="3779912" y="6381328"/>
            <a:ext cx="4374916" cy="400110"/>
          </a:xfrm>
          <a:prstGeom prst="rect">
            <a:avLst/>
          </a:prstGeom>
          <a:noFill/>
        </p:spPr>
        <p:txBody>
          <a:bodyPr wrap="none" rtlCol="0">
            <a:spAutoFit/>
          </a:bodyPr>
          <a:lstStyle/>
          <a:p>
            <a:r>
              <a:rPr kumimoji="1" lang="ja-JP" altLang="en-US" sz="2000"/>
              <a:t>抽象構文木</a:t>
            </a:r>
            <a:r>
              <a:rPr kumimoji="1" lang="en-US" altLang="ja-JP" sz="2000"/>
              <a:t>(</a:t>
            </a:r>
            <a:r>
              <a:rPr kumimoji="1" lang="en-US" altLang="ja-JP" sz="2000">
                <a:solidFill>
                  <a:srgbClr val="FF0000"/>
                </a:solidFill>
              </a:rPr>
              <a:t>A</a:t>
            </a:r>
            <a:r>
              <a:rPr kumimoji="1" lang="en-US" altLang="ja-JP" sz="2000"/>
              <a:t>bstract </a:t>
            </a:r>
            <a:r>
              <a:rPr kumimoji="1" lang="en-US" altLang="ja-JP" sz="2000">
                <a:solidFill>
                  <a:srgbClr val="FF0000"/>
                </a:solidFill>
              </a:rPr>
              <a:t>S</a:t>
            </a:r>
            <a:r>
              <a:rPr kumimoji="1" lang="en-US" altLang="ja-JP" sz="2000"/>
              <a:t>yntax </a:t>
            </a:r>
            <a:r>
              <a:rPr kumimoji="1" lang="en-US" altLang="ja-JP" sz="2000">
                <a:solidFill>
                  <a:srgbClr val="FF0000"/>
                </a:solidFill>
              </a:rPr>
              <a:t>T</a:t>
            </a:r>
            <a:r>
              <a:rPr kumimoji="1" lang="en-US" altLang="ja-JP" sz="2000"/>
              <a:t>ree, AST) </a:t>
            </a:r>
            <a:endParaRPr kumimoji="1" lang="ja-JP" altLang="en-US" sz="2000"/>
          </a:p>
        </p:txBody>
      </p:sp>
    </p:spTree>
    <p:extLst>
      <p:ext uri="{BB962C8B-B14F-4D97-AF65-F5344CB8AC3E}">
        <p14:creationId xmlns:p14="http://schemas.microsoft.com/office/powerpoint/2010/main" val="2806422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8A030F-34C1-124B-ADD2-C00A4248868D}"/>
              </a:ext>
            </a:extLst>
          </p:cNvPr>
          <p:cNvSpPr>
            <a:spLocks noGrp="1"/>
          </p:cNvSpPr>
          <p:nvPr>
            <p:ph type="body" sz="quarter" idx="10"/>
          </p:nvPr>
        </p:nvSpPr>
        <p:spPr/>
        <p:txBody>
          <a:bodyPr/>
          <a:lstStyle/>
          <a:p>
            <a:r>
              <a:rPr kumimoji="1" lang="ja-JP" altLang="en-US"/>
              <a:t>コンパイラのお仕事</a:t>
            </a:r>
          </a:p>
        </p:txBody>
      </p:sp>
      <p:sp>
        <p:nvSpPr>
          <p:cNvPr id="4" name="テキスト ボックス 3">
            <a:extLst>
              <a:ext uri="{FF2B5EF4-FFF2-40B4-BE49-F238E27FC236}">
                <a16:creationId xmlns:a16="http://schemas.microsoft.com/office/drawing/2014/main" id="{104E5F2C-A769-6D45-82A5-2795E1972596}"/>
              </a:ext>
            </a:extLst>
          </p:cNvPr>
          <p:cNvSpPr txBox="1"/>
          <p:nvPr/>
        </p:nvSpPr>
        <p:spPr>
          <a:xfrm>
            <a:off x="151674" y="1824504"/>
            <a:ext cx="1331640" cy="369332"/>
          </a:xfrm>
          <a:prstGeom prst="rect">
            <a:avLst/>
          </a:prstGeom>
          <a:noFill/>
        </p:spPr>
        <p:txBody>
          <a:bodyPr wrap="square" rtlCol="0">
            <a:spAutoFit/>
          </a:bodyPr>
          <a:lstStyle/>
          <a:p>
            <a:r>
              <a:rPr lang="ja-JP" altLang="en-US" dirty="0"/>
              <a:t>プログラム</a:t>
            </a:r>
            <a:endParaRPr kumimoji="1" lang="ja-JP" altLang="en-US" dirty="0"/>
          </a:p>
        </p:txBody>
      </p:sp>
      <p:sp>
        <p:nvSpPr>
          <p:cNvPr id="11" name="テキスト ボックス 10">
            <a:extLst>
              <a:ext uri="{FF2B5EF4-FFF2-40B4-BE49-F238E27FC236}">
                <a16:creationId xmlns:a16="http://schemas.microsoft.com/office/drawing/2014/main" id="{1D25D704-ACC5-B34A-BAC8-6AE70843A7FE}"/>
              </a:ext>
            </a:extLst>
          </p:cNvPr>
          <p:cNvSpPr txBox="1"/>
          <p:nvPr/>
        </p:nvSpPr>
        <p:spPr>
          <a:xfrm>
            <a:off x="2627784" y="1844824"/>
            <a:ext cx="1440160" cy="369332"/>
          </a:xfrm>
          <a:prstGeom prst="rect">
            <a:avLst/>
          </a:prstGeom>
          <a:noFill/>
        </p:spPr>
        <p:txBody>
          <a:bodyPr wrap="square" rtlCol="0">
            <a:spAutoFit/>
          </a:bodyPr>
          <a:lstStyle/>
          <a:p>
            <a:r>
              <a:rPr lang="ja-JP" altLang="en-US" dirty="0"/>
              <a:t>抽象構文木</a:t>
            </a:r>
            <a:endParaRPr kumimoji="1" lang="ja-JP" altLang="en-US" dirty="0"/>
          </a:p>
        </p:txBody>
      </p:sp>
      <p:sp>
        <p:nvSpPr>
          <p:cNvPr id="12" name="テキスト ボックス 11">
            <a:extLst>
              <a:ext uri="{FF2B5EF4-FFF2-40B4-BE49-F238E27FC236}">
                <a16:creationId xmlns:a16="http://schemas.microsoft.com/office/drawing/2014/main" id="{8466F23F-1181-5D4C-9748-1D9504EA6BC6}"/>
              </a:ext>
            </a:extLst>
          </p:cNvPr>
          <p:cNvSpPr txBox="1"/>
          <p:nvPr/>
        </p:nvSpPr>
        <p:spPr>
          <a:xfrm>
            <a:off x="2167898" y="2256552"/>
            <a:ext cx="2520280" cy="338554"/>
          </a:xfrm>
          <a:prstGeom prst="rect">
            <a:avLst/>
          </a:prstGeom>
          <a:noFill/>
        </p:spPr>
        <p:txBody>
          <a:bodyPr wrap="square" rtlCol="0">
            <a:spAutoFit/>
          </a:bodyPr>
          <a:lstStyle/>
          <a:p>
            <a:r>
              <a:rPr kumimoji="1" lang="en-US" altLang="ja-JP" sz="1600" dirty="0"/>
              <a:t>Abstract Syntax Tree,  AST</a:t>
            </a:r>
            <a:endParaRPr kumimoji="1" lang="ja-JP" altLang="en-US" sz="1600" dirty="0"/>
          </a:p>
        </p:txBody>
      </p:sp>
      <p:sp>
        <p:nvSpPr>
          <p:cNvPr id="13" name="テキスト ボックス 12">
            <a:extLst>
              <a:ext uri="{FF2B5EF4-FFF2-40B4-BE49-F238E27FC236}">
                <a16:creationId xmlns:a16="http://schemas.microsoft.com/office/drawing/2014/main" id="{2266CAA6-2525-284C-9FC3-74E569B7BE06}"/>
              </a:ext>
            </a:extLst>
          </p:cNvPr>
          <p:cNvSpPr txBox="1"/>
          <p:nvPr/>
        </p:nvSpPr>
        <p:spPr>
          <a:xfrm>
            <a:off x="4716016" y="1844824"/>
            <a:ext cx="1872208" cy="369332"/>
          </a:xfrm>
          <a:prstGeom prst="rect">
            <a:avLst/>
          </a:prstGeom>
          <a:noFill/>
        </p:spPr>
        <p:txBody>
          <a:bodyPr wrap="square" rtlCol="0">
            <a:spAutoFit/>
          </a:bodyPr>
          <a:lstStyle/>
          <a:p>
            <a:r>
              <a:rPr kumimoji="1" lang="ja-JP" altLang="en-US" dirty="0"/>
              <a:t>アセンブリ言語</a:t>
            </a:r>
          </a:p>
        </p:txBody>
      </p:sp>
      <p:sp>
        <p:nvSpPr>
          <p:cNvPr id="15" name="テキスト ボックス 14">
            <a:extLst>
              <a:ext uri="{FF2B5EF4-FFF2-40B4-BE49-F238E27FC236}">
                <a16:creationId xmlns:a16="http://schemas.microsoft.com/office/drawing/2014/main" id="{3B31F45C-840C-B441-8821-FA791089231D}"/>
              </a:ext>
            </a:extLst>
          </p:cNvPr>
          <p:cNvSpPr txBox="1"/>
          <p:nvPr/>
        </p:nvSpPr>
        <p:spPr>
          <a:xfrm>
            <a:off x="4760186" y="2256552"/>
            <a:ext cx="1800200" cy="338554"/>
          </a:xfrm>
          <a:prstGeom prst="rect">
            <a:avLst/>
          </a:prstGeom>
          <a:noFill/>
        </p:spPr>
        <p:txBody>
          <a:bodyPr wrap="square" rtlCol="0">
            <a:spAutoFit/>
          </a:bodyPr>
          <a:lstStyle/>
          <a:p>
            <a:pPr algn="ctr"/>
            <a:r>
              <a:rPr lang="en-US" altLang="ja-JP" sz="1600" dirty="0"/>
              <a:t>Assembly Language</a:t>
            </a:r>
            <a:endParaRPr kumimoji="1" lang="ja-JP" altLang="en-US" sz="1600" dirty="0"/>
          </a:p>
        </p:txBody>
      </p:sp>
      <p:sp>
        <p:nvSpPr>
          <p:cNvPr id="16" name="テキスト ボックス 15">
            <a:extLst>
              <a:ext uri="{FF2B5EF4-FFF2-40B4-BE49-F238E27FC236}">
                <a16:creationId xmlns:a16="http://schemas.microsoft.com/office/drawing/2014/main" id="{C2F24A58-F4AE-B54F-8576-01E39A07C452}"/>
              </a:ext>
            </a:extLst>
          </p:cNvPr>
          <p:cNvSpPr txBox="1"/>
          <p:nvPr/>
        </p:nvSpPr>
        <p:spPr>
          <a:xfrm>
            <a:off x="7352474" y="1824504"/>
            <a:ext cx="1008112" cy="369332"/>
          </a:xfrm>
          <a:prstGeom prst="rect">
            <a:avLst/>
          </a:prstGeom>
          <a:noFill/>
        </p:spPr>
        <p:txBody>
          <a:bodyPr wrap="square" rtlCol="0">
            <a:spAutoFit/>
          </a:bodyPr>
          <a:lstStyle/>
          <a:p>
            <a:r>
              <a:rPr kumimoji="1" lang="ja-JP" altLang="en-US" dirty="0"/>
              <a:t>機械語</a:t>
            </a:r>
          </a:p>
        </p:txBody>
      </p:sp>
      <p:sp>
        <p:nvSpPr>
          <p:cNvPr id="17" name="テキスト ボックス 16">
            <a:extLst>
              <a:ext uri="{FF2B5EF4-FFF2-40B4-BE49-F238E27FC236}">
                <a16:creationId xmlns:a16="http://schemas.microsoft.com/office/drawing/2014/main" id="{5D1985C2-07ED-F84E-B35B-141000AE622F}"/>
              </a:ext>
            </a:extLst>
          </p:cNvPr>
          <p:cNvSpPr txBox="1"/>
          <p:nvPr/>
        </p:nvSpPr>
        <p:spPr>
          <a:xfrm>
            <a:off x="6848418" y="2184544"/>
            <a:ext cx="1763688" cy="338554"/>
          </a:xfrm>
          <a:prstGeom prst="rect">
            <a:avLst/>
          </a:prstGeom>
          <a:noFill/>
        </p:spPr>
        <p:txBody>
          <a:bodyPr wrap="square" rtlCol="0">
            <a:spAutoFit/>
          </a:bodyPr>
          <a:lstStyle/>
          <a:p>
            <a:pPr algn="ctr"/>
            <a:r>
              <a:rPr lang="en-US" altLang="ja-JP" sz="1600" dirty="0"/>
              <a:t>Machine Language</a:t>
            </a:r>
            <a:endParaRPr kumimoji="1" lang="ja-JP" altLang="en-US" sz="1600" dirty="0"/>
          </a:p>
        </p:txBody>
      </p:sp>
      <p:sp>
        <p:nvSpPr>
          <p:cNvPr id="18" name="下矢印 17">
            <a:extLst>
              <a:ext uri="{FF2B5EF4-FFF2-40B4-BE49-F238E27FC236}">
                <a16:creationId xmlns:a16="http://schemas.microsoft.com/office/drawing/2014/main" id="{9226D5F6-D1FE-1D46-9C84-6E57851EFAEC}"/>
              </a:ext>
            </a:extLst>
          </p:cNvPr>
          <p:cNvSpPr/>
          <p:nvPr/>
        </p:nvSpPr>
        <p:spPr>
          <a:xfrm rot="16200000">
            <a:off x="1703156" y="31533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下矢印 18">
            <a:extLst>
              <a:ext uri="{FF2B5EF4-FFF2-40B4-BE49-F238E27FC236}">
                <a16:creationId xmlns:a16="http://schemas.microsoft.com/office/drawing/2014/main" id="{294A4107-4881-1845-B571-BA77DBCAC9DA}"/>
              </a:ext>
            </a:extLst>
          </p:cNvPr>
          <p:cNvSpPr/>
          <p:nvPr/>
        </p:nvSpPr>
        <p:spPr>
          <a:xfrm rot="16200000">
            <a:off x="4223437" y="31533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下矢印 19">
            <a:extLst>
              <a:ext uri="{FF2B5EF4-FFF2-40B4-BE49-F238E27FC236}">
                <a16:creationId xmlns:a16="http://schemas.microsoft.com/office/drawing/2014/main" id="{6A5CAE77-0E0D-E04D-8533-D08CDC7E2131}"/>
              </a:ext>
            </a:extLst>
          </p:cNvPr>
          <p:cNvSpPr/>
          <p:nvPr/>
        </p:nvSpPr>
        <p:spPr>
          <a:xfrm rot="16200000">
            <a:off x="6599701" y="3153341"/>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1" name="図 20">
            <a:extLst>
              <a:ext uri="{FF2B5EF4-FFF2-40B4-BE49-F238E27FC236}">
                <a16:creationId xmlns:a16="http://schemas.microsoft.com/office/drawing/2014/main" id="{AB84962C-DF7E-9B47-85B1-8CD7069DB22D}"/>
              </a:ext>
            </a:extLst>
          </p:cNvPr>
          <p:cNvPicPr>
            <a:picLocks noChangeAspect="1"/>
          </p:cNvPicPr>
          <p:nvPr/>
        </p:nvPicPr>
        <p:blipFill>
          <a:blip r:embed="rId2"/>
          <a:stretch>
            <a:fillRect/>
          </a:stretch>
        </p:blipFill>
        <p:spPr>
          <a:xfrm>
            <a:off x="223682" y="4776832"/>
            <a:ext cx="1152128" cy="1152128"/>
          </a:xfrm>
          <a:prstGeom prst="rect">
            <a:avLst/>
          </a:prstGeom>
        </p:spPr>
      </p:pic>
      <p:sp>
        <p:nvSpPr>
          <p:cNvPr id="22" name="テキスト ボックス 21">
            <a:extLst>
              <a:ext uri="{FF2B5EF4-FFF2-40B4-BE49-F238E27FC236}">
                <a16:creationId xmlns:a16="http://schemas.microsoft.com/office/drawing/2014/main" id="{D4EB723D-C497-6D4A-B454-8C4924E1CD7A}"/>
              </a:ext>
            </a:extLst>
          </p:cNvPr>
          <p:cNvSpPr txBox="1"/>
          <p:nvPr/>
        </p:nvSpPr>
        <p:spPr>
          <a:xfrm>
            <a:off x="7658" y="4323576"/>
            <a:ext cx="1569660" cy="369332"/>
          </a:xfrm>
          <a:prstGeom prst="rect">
            <a:avLst/>
          </a:prstGeom>
          <a:noFill/>
        </p:spPr>
        <p:txBody>
          <a:bodyPr wrap="none" rtlCol="0">
            <a:spAutoFit/>
          </a:bodyPr>
          <a:lstStyle/>
          <a:p>
            <a:r>
              <a:rPr kumimoji="1" lang="ja-JP" altLang="en-US"/>
              <a:t>人間が読める</a:t>
            </a:r>
          </a:p>
        </p:txBody>
      </p:sp>
      <p:pic>
        <p:nvPicPr>
          <p:cNvPr id="23" name="図 22">
            <a:extLst>
              <a:ext uri="{FF2B5EF4-FFF2-40B4-BE49-F238E27FC236}">
                <a16:creationId xmlns:a16="http://schemas.microsoft.com/office/drawing/2014/main" id="{2AC0A39D-2B42-614D-9498-231F91322D03}"/>
              </a:ext>
            </a:extLst>
          </p:cNvPr>
          <p:cNvPicPr>
            <a:picLocks noChangeAspect="1"/>
          </p:cNvPicPr>
          <p:nvPr/>
        </p:nvPicPr>
        <p:blipFill>
          <a:blip r:embed="rId3"/>
          <a:stretch>
            <a:fillRect/>
          </a:stretch>
        </p:blipFill>
        <p:spPr>
          <a:xfrm>
            <a:off x="7424482" y="4704824"/>
            <a:ext cx="938221" cy="1149780"/>
          </a:xfrm>
          <a:prstGeom prst="rect">
            <a:avLst/>
          </a:prstGeom>
        </p:spPr>
      </p:pic>
      <p:sp>
        <p:nvSpPr>
          <p:cNvPr id="24" name="テキスト ボックス 23">
            <a:extLst>
              <a:ext uri="{FF2B5EF4-FFF2-40B4-BE49-F238E27FC236}">
                <a16:creationId xmlns:a16="http://schemas.microsoft.com/office/drawing/2014/main" id="{3D423F86-08A2-B348-BB0C-F850B3D08955}"/>
              </a:ext>
            </a:extLst>
          </p:cNvPr>
          <p:cNvSpPr txBox="1"/>
          <p:nvPr/>
        </p:nvSpPr>
        <p:spPr>
          <a:xfrm>
            <a:off x="7064442" y="4323576"/>
            <a:ext cx="1800493" cy="369332"/>
          </a:xfrm>
          <a:prstGeom prst="rect">
            <a:avLst/>
          </a:prstGeom>
          <a:noFill/>
        </p:spPr>
        <p:txBody>
          <a:bodyPr wrap="none" rtlCol="0">
            <a:spAutoFit/>
          </a:bodyPr>
          <a:lstStyle/>
          <a:p>
            <a:r>
              <a:rPr kumimoji="1" lang="ja-JP" altLang="en-US"/>
              <a:t>計算機が読める</a:t>
            </a:r>
          </a:p>
        </p:txBody>
      </p:sp>
      <p:pic>
        <p:nvPicPr>
          <p:cNvPr id="25" name="図 24">
            <a:extLst>
              <a:ext uri="{FF2B5EF4-FFF2-40B4-BE49-F238E27FC236}">
                <a16:creationId xmlns:a16="http://schemas.microsoft.com/office/drawing/2014/main" id="{F54E5790-445B-3445-B2D9-14340438E539}"/>
              </a:ext>
            </a:extLst>
          </p:cNvPr>
          <p:cNvPicPr>
            <a:picLocks noChangeAspect="1"/>
          </p:cNvPicPr>
          <p:nvPr/>
        </p:nvPicPr>
        <p:blipFill>
          <a:blip r:embed="rId4"/>
          <a:stretch>
            <a:fillRect/>
          </a:stretch>
        </p:blipFill>
        <p:spPr>
          <a:xfrm>
            <a:off x="3639426" y="4797152"/>
            <a:ext cx="1224136" cy="1224136"/>
          </a:xfrm>
          <a:prstGeom prst="rect">
            <a:avLst/>
          </a:prstGeom>
        </p:spPr>
      </p:pic>
      <p:sp>
        <p:nvSpPr>
          <p:cNvPr id="26" name="テキスト ボックス 25">
            <a:extLst>
              <a:ext uri="{FF2B5EF4-FFF2-40B4-BE49-F238E27FC236}">
                <a16:creationId xmlns:a16="http://schemas.microsoft.com/office/drawing/2014/main" id="{25B9CDC4-FE8E-A144-B213-D1F05B2D1B5A}"/>
              </a:ext>
            </a:extLst>
          </p:cNvPr>
          <p:cNvSpPr txBox="1"/>
          <p:nvPr/>
        </p:nvSpPr>
        <p:spPr>
          <a:xfrm>
            <a:off x="3579354" y="4323576"/>
            <a:ext cx="1338828" cy="369332"/>
          </a:xfrm>
          <a:prstGeom prst="rect">
            <a:avLst/>
          </a:prstGeom>
          <a:noFill/>
        </p:spPr>
        <p:txBody>
          <a:bodyPr wrap="none" rtlCol="0">
            <a:spAutoFit/>
          </a:bodyPr>
          <a:lstStyle/>
          <a:p>
            <a:pPr algn="ctr"/>
            <a:r>
              <a:rPr kumimoji="1" lang="ja-JP" altLang="en-US"/>
              <a:t>コンパイラ</a:t>
            </a:r>
            <a:endParaRPr kumimoji="1" lang="en-US" altLang="ja-JP"/>
          </a:p>
        </p:txBody>
      </p:sp>
      <p:grpSp>
        <p:nvGrpSpPr>
          <p:cNvPr id="27" name="グループ化 26">
            <a:extLst>
              <a:ext uri="{FF2B5EF4-FFF2-40B4-BE49-F238E27FC236}">
                <a16:creationId xmlns:a16="http://schemas.microsoft.com/office/drawing/2014/main" id="{649D84E7-83F4-5149-AAEF-53CB4A079387}"/>
              </a:ext>
            </a:extLst>
          </p:cNvPr>
          <p:cNvGrpSpPr/>
          <p:nvPr/>
        </p:nvGrpSpPr>
        <p:grpSpPr>
          <a:xfrm>
            <a:off x="7208458" y="3192656"/>
            <a:ext cx="1296144" cy="434281"/>
            <a:chOff x="6012160" y="4945846"/>
            <a:chExt cx="1296144" cy="434281"/>
          </a:xfrm>
        </p:grpSpPr>
        <p:sp>
          <p:nvSpPr>
            <p:cNvPr id="28" name="正方形/長方形 27">
              <a:extLst>
                <a:ext uri="{FF2B5EF4-FFF2-40B4-BE49-F238E27FC236}">
                  <a16:creationId xmlns:a16="http://schemas.microsoft.com/office/drawing/2014/main" id="{37155C0F-57EF-3445-B572-6B3EDEB7B49A}"/>
                </a:ext>
              </a:extLst>
            </p:cNvPr>
            <p:cNvSpPr/>
            <p:nvPr/>
          </p:nvSpPr>
          <p:spPr>
            <a:xfrm>
              <a:off x="6012160" y="4945846"/>
              <a:ext cx="432048" cy="43428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0"/>
            </a:p>
          </p:txBody>
        </p:sp>
        <p:sp>
          <p:nvSpPr>
            <p:cNvPr id="29" name="テキスト ボックス 28">
              <a:extLst>
                <a:ext uri="{FF2B5EF4-FFF2-40B4-BE49-F238E27FC236}">
                  <a16:creationId xmlns:a16="http://schemas.microsoft.com/office/drawing/2014/main" id="{38FD7AE6-3C4A-7749-85D5-CC7016418CDD}"/>
                </a:ext>
              </a:extLst>
            </p:cNvPr>
            <p:cNvSpPr txBox="1"/>
            <p:nvPr/>
          </p:nvSpPr>
          <p:spPr>
            <a:xfrm>
              <a:off x="6014042" y="5003884"/>
              <a:ext cx="430166" cy="369332"/>
            </a:xfrm>
            <a:prstGeom prst="rect">
              <a:avLst/>
            </a:prstGeom>
            <a:noFill/>
          </p:spPr>
          <p:txBody>
            <a:bodyPr wrap="square" rtlCol="0">
              <a:spAutoFit/>
            </a:bodyPr>
            <a:lstStyle/>
            <a:p>
              <a:pPr algn="ctr"/>
              <a:r>
                <a:rPr kumimoji="1" lang="en-US" altLang="ja-JP" dirty="0"/>
                <a:t>0</a:t>
              </a:r>
              <a:endParaRPr kumimoji="1" lang="ja-JP" altLang="en-US" dirty="0"/>
            </a:p>
          </p:txBody>
        </p:sp>
        <p:sp>
          <p:nvSpPr>
            <p:cNvPr id="30" name="正方形/長方形 29">
              <a:extLst>
                <a:ext uri="{FF2B5EF4-FFF2-40B4-BE49-F238E27FC236}">
                  <a16:creationId xmlns:a16="http://schemas.microsoft.com/office/drawing/2014/main" id="{7E36B1B6-802C-D641-A11A-386D2C68B318}"/>
                </a:ext>
              </a:extLst>
            </p:cNvPr>
            <p:cNvSpPr/>
            <p:nvPr/>
          </p:nvSpPr>
          <p:spPr>
            <a:xfrm>
              <a:off x="6444208" y="4945846"/>
              <a:ext cx="864096" cy="4342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000"/>
            </a:p>
          </p:txBody>
        </p:sp>
        <p:sp>
          <p:nvSpPr>
            <p:cNvPr id="31" name="テキスト ボックス 30">
              <a:extLst>
                <a:ext uri="{FF2B5EF4-FFF2-40B4-BE49-F238E27FC236}">
                  <a16:creationId xmlns:a16="http://schemas.microsoft.com/office/drawing/2014/main" id="{A7E587E3-FF43-D740-8C2C-1BEE754D8D34}"/>
                </a:ext>
              </a:extLst>
            </p:cNvPr>
            <p:cNvSpPr txBox="1"/>
            <p:nvPr/>
          </p:nvSpPr>
          <p:spPr>
            <a:xfrm>
              <a:off x="6444208" y="4996568"/>
              <a:ext cx="432048" cy="369332"/>
            </a:xfrm>
            <a:prstGeom prst="rect">
              <a:avLst/>
            </a:prstGeom>
            <a:noFill/>
          </p:spPr>
          <p:txBody>
            <a:bodyPr wrap="square" rtlCol="0">
              <a:spAutoFit/>
            </a:bodyPr>
            <a:lstStyle/>
            <a:p>
              <a:pPr algn="ctr"/>
              <a:r>
                <a:rPr kumimoji="1" lang="en-US" altLang="ja-JP" dirty="0"/>
                <a:t>3</a:t>
              </a:r>
              <a:endParaRPr kumimoji="1" lang="ja-JP" altLang="en-US" dirty="0"/>
            </a:p>
          </p:txBody>
        </p:sp>
        <p:sp>
          <p:nvSpPr>
            <p:cNvPr id="32" name="テキスト ボックス 31">
              <a:extLst>
                <a:ext uri="{FF2B5EF4-FFF2-40B4-BE49-F238E27FC236}">
                  <a16:creationId xmlns:a16="http://schemas.microsoft.com/office/drawing/2014/main" id="{3BF01795-F941-EE43-8742-8820139BB56F}"/>
                </a:ext>
              </a:extLst>
            </p:cNvPr>
            <p:cNvSpPr txBox="1"/>
            <p:nvPr/>
          </p:nvSpPr>
          <p:spPr>
            <a:xfrm>
              <a:off x="6876256" y="5003884"/>
              <a:ext cx="432048" cy="369332"/>
            </a:xfrm>
            <a:prstGeom prst="rect">
              <a:avLst/>
            </a:prstGeom>
            <a:noFill/>
          </p:spPr>
          <p:txBody>
            <a:bodyPr wrap="square" rtlCol="0">
              <a:spAutoFit/>
            </a:bodyPr>
            <a:lstStyle/>
            <a:p>
              <a:pPr algn="ctr"/>
              <a:r>
                <a:rPr kumimoji="1" lang="en-US" altLang="ja-JP" dirty="0"/>
                <a:t>4</a:t>
              </a:r>
              <a:endParaRPr kumimoji="1" lang="ja-JP" altLang="en-US" dirty="0"/>
            </a:p>
          </p:txBody>
        </p:sp>
      </p:grpSp>
      <p:sp>
        <p:nvSpPr>
          <p:cNvPr id="33" name="テキスト ボックス 32">
            <a:extLst>
              <a:ext uri="{FF2B5EF4-FFF2-40B4-BE49-F238E27FC236}">
                <a16:creationId xmlns:a16="http://schemas.microsoft.com/office/drawing/2014/main" id="{7346C43F-EC6F-6E4E-86C6-09E3297B0598}"/>
              </a:ext>
            </a:extLst>
          </p:cNvPr>
          <p:cNvSpPr txBox="1"/>
          <p:nvPr/>
        </p:nvSpPr>
        <p:spPr>
          <a:xfrm>
            <a:off x="6982854" y="2616592"/>
            <a:ext cx="883255" cy="369332"/>
          </a:xfrm>
          <a:prstGeom prst="rect">
            <a:avLst/>
          </a:prstGeom>
          <a:noFill/>
        </p:spPr>
        <p:txBody>
          <a:bodyPr wrap="none" rtlCol="0">
            <a:spAutoFit/>
          </a:bodyPr>
          <a:lstStyle/>
          <a:p>
            <a:r>
              <a:rPr kumimoji="1" lang="en-US" altLang="ja-JP" dirty="0"/>
              <a:t>opcode</a:t>
            </a:r>
            <a:endParaRPr kumimoji="1" lang="ja-JP" altLang="en-US" dirty="0"/>
          </a:p>
        </p:txBody>
      </p:sp>
      <p:sp>
        <p:nvSpPr>
          <p:cNvPr id="34" name="テキスト ボックス 33">
            <a:extLst>
              <a:ext uri="{FF2B5EF4-FFF2-40B4-BE49-F238E27FC236}">
                <a16:creationId xmlns:a16="http://schemas.microsoft.com/office/drawing/2014/main" id="{910FC843-B121-C142-AACB-2DBB4497D847}"/>
              </a:ext>
            </a:extLst>
          </p:cNvPr>
          <p:cNvSpPr txBox="1"/>
          <p:nvPr/>
        </p:nvSpPr>
        <p:spPr>
          <a:xfrm>
            <a:off x="7588818" y="3881368"/>
            <a:ext cx="973408" cy="369332"/>
          </a:xfrm>
          <a:prstGeom prst="rect">
            <a:avLst/>
          </a:prstGeom>
          <a:noFill/>
        </p:spPr>
        <p:txBody>
          <a:bodyPr wrap="none" rtlCol="0">
            <a:spAutoFit/>
          </a:bodyPr>
          <a:lstStyle/>
          <a:p>
            <a:r>
              <a:rPr kumimoji="1" lang="en-US" altLang="ja-JP"/>
              <a:t>operand</a:t>
            </a:r>
            <a:endParaRPr kumimoji="1" lang="ja-JP" altLang="en-US" dirty="0"/>
          </a:p>
        </p:txBody>
      </p:sp>
      <p:cxnSp>
        <p:nvCxnSpPr>
          <p:cNvPr id="35" name="直線矢印コネクタ 34">
            <a:extLst>
              <a:ext uri="{FF2B5EF4-FFF2-40B4-BE49-F238E27FC236}">
                <a16:creationId xmlns:a16="http://schemas.microsoft.com/office/drawing/2014/main" id="{8C1269A1-0572-2E4A-884B-E2C51EDF47F7}"/>
              </a:ext>
            </a:extLst>
          </p:cNvPr>
          <p:cNvCxnSpPr>
            <a:stCxn id="33" idx="2"/>
            <a:endCxn id="28" idx="0"/>
          </p:cNvCxnSpPr>
          <p:nvPr/>
        </p:nvCxnSpPr>
        <p:spPr>
          <a:xfrm>
            <a:off x="7424482" y="2985924"/>
            <a:ext cx="0" cy="2067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F4F41A43-C09E-2042-9843-F0472C20E88E}"/>
              </a:ext>
            </a:extLst>
          </p:cNvPr>
          <p:cNvCxnSpPr>
            <a:cxnSpLocks/>
            <a:stCxn id="34" idx="0"/>
          </p:cNvCxnSpPr>
          <p:nvPr/>
        </p:nvCxnSpPr>
        <p:spPr>
          <a:xfrm flipV="1">
            <a:off x="8075522" y="3626336"/>
            <a:ext cx="0" cy="2550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角丸四角形 36">
            <a:extLst>
              <a:ext uri="{FF2B5EF4-FFF2-40B4-BE49-F238E27FC236}">
                <a16:creationId xmlns:a16="http://schemas.microsoft.com/office/drawing/2014/main" id="{EA0F5EF5-B7B3-C64A-829D-B575F5D831D7}"/>
              </a:ext>
            </a:extLst>
          </p:cNvPr>
          <p:cNvSpPr/>
          <p:nvPr/>
        </p:nvSpPr>
        <p:spPr>
          <a:xfrm>
            <a:off x="2195426" y="1716256"/>
            <a:ext cx="4368800" cy="2570480"/>
          </a:xfrm>
          <a:prstGeom prst="roundRect">
            <a:avLst>
              <a:gd name="adj" fmla="val 1062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DB748D75-149B-1C49-BD53-6F60FB35A4A9}"/>
              </a:ext>
            </a:extLst>
          </p:cNvPr>
          <p:cNvSpPr txBox="1"/>
          <p:nvPr/>
        </p:nvSpPr>
        <p:spPr>
          <a:xfrm>
            <a:off x="5009746" y="4896336"/>
            <a:ext cx="800219" cy="830997"/>
          </a:xfrm>
          <a:prstGeom prst="rect">
            <a:avLst/>
          </a:prstGeom>
          <a:noFill/>
        </p:spPr>
        <p:txBody>
          <a:bodyPr wrap="none" rtlCol="0">
            <a:spAutoFit/>
          </a:bodyPr>
          <a:lstStyle/>
          <a:p>
            <a:r>
              <a:rPr kumimoji="1" lang="ja-JP" altLang="en-US" sz="1200"/>
              <a:t>字句解析</a:t>
            </a:r>
            <a:endParaRPr kumimoji="1" lang="en-US" altLang="ja-JP" sz="1200"/>
          </a:p>
          <a:p>
            <a:r>
              <a:rPr lang="ja-JP" altLang="en-US" sz="1200"/>
              <a:t>構文解析</a:t>
            </a:r>
            <a:endParaRPr lang="en-US" altLang="ja-JP" sz="1200"/>
          </a:p>
          <a:p>
            <a:r>
              <a:rPr kumimoji="1" lang="ja-JP" altLang="en-US" sz="1200"/>
              <a:t>意味解析</a:t>
            </a:r>
            <a:endParaRPr kumimoji="1" lang="en-US" altLang="ja-JP" sz="1200"/>
          </a:p>
          <a:p>
            <a:r>
              <a:rPr lang="en-US" altLang="ja-JP" sz="1200"/>
              <a:t>etc. </a:t>
            </a:r>
          </a:p>
        </p:txBody>
      </p:sp>
      <p:sp>
        <p:nvSpPr>
          <p:cNvPr id="39" name="テキスト ボックス 38">
            <a:extLst>
              <a:ext uri="{FF2B5EF4-FFF2-40B4-BE49-F238E27FC236}">
                <a16:creationId xmlns:a16="http://schemas.microsoft.com/office/drawing/2014/main" id="{9F52A58C-31CB-2349-A0E3-337BA266E2C0}"/>
              </a:ext>
            </a:extLst>
          </p:cNvPr>
          <p:cNvSpPr txBox="1"/>
          <p:nvPr/>
        </p:nvSpPr>
        <p:spPr>
          <a:xfrm>
            <a:off x="107504" y="2924944"/>
            <a:ext cx="1499128" cy="646331"/>
          </a:xfrm>
          <a:prstGeom prst="rect">
            <a:avLst/>
          </a:prstGeom>
          <a:noFill/>
        </p:spPr>
        <p:txBody>
          <a:bodyPr wrap="none" rtlCol="0">
            <a:spAutoFit/>
          </a:bodyPr>
          <a:lstStyle/>
          <a:p>
            <a:r>
              <a:rPr kumimoji="1" lang="en-US" altLang="ja-JP" sz="3600"/>
              <a:t>"3 + 4"</a:t>
            </a:r>
            <a:endParaRPr kumimoji="1" lang="ja-JP" altLang="en-US" sz="3600"/>
          </a:p>
        </p:txBody>
      </p:sp>
      <p:grpSp>
        <p:nvGrpSpPr>
          <p:cNvPr id="46" name="グループ化 45">
            <a:extLst>
              <a:ext uri="{FF2B5EF4-FFF2-40B4-BE49-F238E27FC236}">
                <a16:creationId xmlns:a16="http://schemas.microsoft.com/office/drawing/2014/main" id="{5E6013CF-FEAC-AF48-91D8-ECC27BDD08C8}"/>
              </a:ext>
            </a:extLst>
          </p:cNvPr>
          <p:cNvGrpSpPr/>
          <p:nvPr/>
        </p:nvGrpSpPr>
        <p:grpSpPr>
          <a:xfrm>
            <a:off x="2339752" y="2780928"/>
            <a:ext cx="1944216" cy="1296144"/>
            <a:chOff x="2339752" y="2780928"/>
            <a:chExt cx="1944216" cy="1296144"/>
          </a:xfrm>
        </p:grpSpPr>
        <p:sp>
          <p:nvSpPr>
            <p:cNvPr id="40" name="円/楕円 39">
              <a:extLst>
                <a:ext uri="{FF2B5EF4-FFF2-40B4-BE49-F238E27FC236}">
                  <a16:creationId xmlns:a16="http://schemas.microsoft.com/office/drawing/2014/main" id="{4FC70323-BC45-0A49-8B42-035B8DF50C1C}"/>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41" name="円/楕円 40">
              <a:extLst>
                <a:ext uri="{FF2B5EF4-FFF2-40B4-BE49-F238E27FC236}">
                  <a16:creationId xmlns:a16="http://schemas.microsoft.com/office/drawing/2014/main" id="{34DC612D-46EE-2B43-A5A7-2CDFCCE084F0}"/>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42" name="円/楕円 41">
              <a:extLst>
                <a:ext uri="{FF2B5EF4-FFF2-40B4-BE49-F238E27FC236}">
                  <a16:creationId xmlns:a16="http://schemas.microsoft.com/office/drawing/2014/main" id="{1A8D8B5F-9B36-7046-8508-6D844E3390D6}"/>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43" name="直線コネクタ 42">
              <a:extLst>
                <a:ext uri="{FF2B5EF4-FFF2-40B4-BE49-F238E27FC236}">
                  <a16:creationId xmlns:a16="http://schemas.microsoft.com/office/drawing/2014/main" id="{F225A262-7DE4-D044-997D-E2FDC116BC12}"/>
                </a:ext>
              </a:extLst>
            </p:cNvPr>
            <p:cNvCxnSpPr>
              <a:cxnSpLocks/>
              <a:stCxn id="41" idx="3"/>
              <a:endCxn id="40"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F29D68A3-F8B3-9143-B8DA-7123B21A8CA0}"/>
                </a:ext>
              </a:extLst>
            </p:cNvPr>
            <p:cNvCxnSpPr>
              <a:stCxn id="41" idx="5"/>
              <a:endCxn id="42"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E35C33D9-968D-FA42-8AE6-3C5CBA3DD11C}"/>
              </a:ext>
            </a:extLst>
          </p:cNvPr>
          <p:cNvSpPr txBox="1"/>
          <p:nvPr/>
        </p:nvSpPr>
        <p:spPr>
          <a:xfrm>
            <a:off x="4788024" y="3068960"/>
            <a:ext cx="1688283" cy="584775"/>
          </a:xfrm>
          <a:prstGeom prst="rect">
            <a:avLst/>
          </a:prstGeom>
          <a:noFill/>
        </p:spPr>
        <p:txBody>
          <a:bodyPr wrap="none" rtlCol="0">
            <a:spAutoFit/>
          </a:bodyPr>
          <a:lstStyle/>
          <a:p>
            <a:r>
              <a:rPr kumimoji="1" lang="en-US" altLang="ja-JP" sz="3200">
                <a:solidFill>
                  <a:srgbClr val="011893"/>
                </a:solidFill>
              </a:rPr>
              <a:t>ADD 3,4</a:t>
            </a:r>
            <a:endParaRPr kumimoji="1" lang="ja-JP" altLang="en-US" sz="3200">
              <a:solidFill>
                <a:srgbClr val="011893"/>
              </a:solidFill>
            </a:endParaRPr>
          </a:p>
        </p:txBody>
      </p:sp>
      <p:sp>
        <p:nvSpPr>
          <p:cNvPr id="47" name="テキスト ボックス 46">
            <a:extLst>
              <a:ext uri="{FF2B5EF4-FFF2-40B4-BE49-F238E27FC236}">
                <a16:creationId xmlns:a16="http://schemas.microsoft.com/office/drawing/2014/main" id="{64B7A8A1-59D0-2B4D-A8CB-07E370961B05}"/>
              </a:ext>
            </a:extLst>
          </p:cNvPr>
          <p:cNvSpPr txBox="1"/>
          <p:nvPr/>
        </p:nvSpPr>
        <p:spPr>
          <a:xfrm>
            <a:off x="179512" y="2132856"/>
            <a:ext cx="1401979" cy="584775"/>
          </a:xfrm>
          <a:prstGeom prst="rect">
            <a:avLst/>
          </a:prstGeom>
          <a:noFill/>
        </p:spPr>
        <p:txBody>
          <a:bodyPr wrap="square" rtlCol="0">
            <a:spAutoFit/>
          </a:bodyPr>
          <a:lstStyle/>
          <a:p>
            <a:r>
              <a:rPr kumimoji="1" lang="en-US" altLang="ja-JP" sz="1600" dirty="0"/>
              <a:t>Programming Language</a:t>
            </a:r>
            <a:endParaRPr kumimoji="1" lang="ja-JP" altLang="en-US" sz="1600" dirty="0"/>
          </a:p>
        </p:txBody>
      </p:sp>
    </p:spTree>
    <p:extLst>
      <p:ext uri="{BB962C8B-B14F-4D97-AF65-F5344CB8AC3E}">
        <p14:creationId xmlns:p14="http://schemas.microsoft.com/office/powerpoint/2010/main" val="1375182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A4406E-3327-6C44-9426-980FB5F2BCF5}"/>
              </a:ext>
            </a:extLst>
          </p:cNvPr>
          <p:cNvSpPr>
            <a:spLocks noGrp="1"/>
          </p:cNvSpPr>
          <p:nvPr>
            <p:ph type="body" sz="quarter" idx="10"/>
          </p:nvPr>
        </p:nvSpPr>
        <p:spPr/>
        <p:txBody>
          <a:bodyPr/>
          <a:lstStyle/>
          <a:p>
            <a:r>
              <a:rPr kumimoji="1" lang="ja-JP" altLang="en-US"/>
              <a:t>インタプリタのお仕事</a:t>
            </a:r>
          </a:p>
        </p:txBody>
      </p:sp>
      <p:sp>
        <p:nvSpPr>
          <p:cNvPr id="4" name="テキスト ボックス 3">
            <a:extLst>
              <a:ext uri="{FF2B5EF4-FFF2-40B4-BE49-F238E27FC236}">
                <a16:creationId xmlns:a16="http://schemas.microsoft.com/office/drawing/2014/main" id="{EB771F78-0A20-134B-BEA2-FD8D5B5BAE48}"/>
              </a:ext>
            </a:extLst>
          </p:cNvPr>
          <p:cNvSpPr txBox="1"/>
          <p:nvPr/>
        </p:nvSpPr>
        <p:spPr>
          <a:xfrm>
            <a:off x="217693" y="1288028"/>
            <a:ext cx="1331640" cy="369332"/>
          </a:xfrm>
          <a:prstGeom prst="rect">
            <a:avLst/>
          </a:prstGeom>
          <a:noFill/>
        </p:spPr>
        <p:txBody>
          <a:bodyPr wrap="square" rtlCol="0">
            <a:spAutoFit/>
          </a:bodyPr>
          <a:lstStyle/>
          <a:p>
            <a:r>
              <a:rPr lang="ja-JP" altLang="en-US" dirty="0"/>
              <a:t>プログラム</a:t>
            </a:r>
            <a:endParaRPr kumimoji="1" lang="ja-JP" altLang="en-US" dirty="0"/>
          </a:p>
        </p:txBody>
      </p:sp>
      <p:sp>
        <p:nvSpPr>
          <p:cNvPr id="11" name="テキスト ボックス 10">
            <a:extLst>
              <a:ext uri="{FF2B5EF4-FFF2-40B4-BE49-F238E27FC236}">
                <a16:creationId xmlns:a16="http://schemas.microsoft.com/office/drawing/2014/main" id="{0F08ABD9-B6C3-5C48-A070-2E07706F4428}"/>
              </a:ext>
            </a:extLst>
          </p:cNvPr>
          <p:cNvSpPr txBox="1"/>
          <p:nvPr/>
        </p:nvSpPr>
        <p:spPr>
          <a:xfrm>
            <a:off x="2665077" y="1247388"/>
            <a:ext cx="1440160" cy="369332"/>
          </a:xfrm>
          <a:prstGeom prst="rect">
            <a:avLst/>
          </a:prstGeom>
          <a:noFill/>
        </p:spPr>
        <p:txBody>
          <a:bodyPr wrap="square" rtlCol="0">
            <a:spAutoFit/>
          </a:bodyPr>
          <a:lstStyle/>
          <a:p>
            <a:r>
              <a:rPr lang="ja-JP" altLang="en-US" dirty="0"/>
              <a:t>抽象構文木</a:t>
            </a:r>
            <a:endParaRPr kumimoji="1" lang="ja-JP" altLang="en-US" dirty="0"/>
          </a:p>
        </p:txBody>
      </p:sp>
      <p:sp>
        <p:nvSpPr>
          <p:cNvPr id="12" name="テキスト ボックス 11">
            <a:extLst>
              <a:ext uri="{FF2B5EF4-FFF2-40B4-BE49-F238E27FC236}">
                <a16:creationId xmlns:a16="http://schemas.microsoft.com/office/drawing/2014/main" id="{F0080238-8475-E442-A930-132BA4FF3D1E}"/>
              </a:ext>
            </a:extLst>
          </p:cNvPr>
          <p:cNvSpPr txBox="1"/>
          <p:nvPr/>
        </p:nvSpPr>
        <p:spPr>
          <a:xfrm>
            <a:off x="2244077" y="1709916"/>
            <a:ext cx="2283048" cy="307777"/>
          </a:xfrm>
          <a:prstGeom prst="rect">
            <a:avLst/>
          </a:prstGeom>
          <a:noFill/>
        </p:spPr>
        <p:txBody>
          <a:bodyPr wrap="square" rtlCol="0">
            <a:spAutoFit/>
          </a:bodyPr>
          <a:lstStyle/>
          <a:p>
            <a:r>
              <a:rPr kumimoji="1" lang="en-US" altLang="ja-JP" sz="1400" dirty="0"/>
              <a:t>Abstract Syntax Tree,  AST</a:t>
            </a:r>
            <a:endParaRPr kumimoji="1" lang="ja-JP" altLang="en-US" sz="1400" dirty="0"/>
          </a:p>
        </p:txBody>
      </p:sp>
      <p:sp>
        <p:nvSpPr>
          <p:cNvPr id="13" name="テキスト ボックス 12">
            <a:extLst>
              <a:ext uri="{FF2B5EF4-FFF2-40B4-BE49-F238E27FC236}">
                <a16:creationId xmlns:a16="http://schemas.microsoft.com/office/drawing/2014/main" id="{260D7198-3ABA-1E4D-9B39-1BAB4E536897}"/>
              </a:ext>
            </a:extLst>
          </p:cNvPr>
          <p:cNvSpPr txBox="1"/>
          <p:nvPr/>
        </p:nvSpPr>
        <p:spPr>
          <a:xfrm>
            <a:off x="4826205" y="1288028"/>
            <a:ext cx="1570360" cy="369332"/>
          </a:xfrm>
          <a:prstGeom prst="rect">
            <a:avLst/>
          </a:prstGeom>
          <a:noFill/>
        </p:spPr>
        <p:txBody>
          <a:bodyPr wrap="square" rtlCol="0">
            <a:spAutoFit/>
          </a:bodyPr>
          <a:lstStyle/>
          <a:p>
            <a:r>
              <a:rPr lang="ja-JP" altLang="en-US" dirty="0">
                <a:solidFill>
                  <a:srgbClr val="FF0000"/>
                </a:solidFill>
              </a:rPr>
              <a:t>バイトコード</a:t>
            </a:r>
            <a:endParaRPr kumimoji="1" lang="ja-JP" altLang="en-US" dirty="0">
              <a:solidFill>
                <a:srgbClr val="FF0000"/>
              </a:solidFill>
            </a:endParaRPr>
          </a:p>
        </p:txBody>
      </p:sp>
      <p:sp>
        <p:nvSpPr>
          <p:cNvPr id="14" name="テキスト ボックス 13">
            <a:extLst>
              <a:ext uri="{FF2B5EF4-FFF2-40B4-BE49-F238E27FC236}">
                <a16:creationId xmlns:a16="http://schemas.microsoft.com/office/drawing/2014/main" id="{B16D8F26-6E3E-B041-BBB3-D9B0E0E7BB5F}"/>
              </a:ext>
            </a:extLst>
          </p:cNvPr>
          <p:cNvSpPr txBox="1"/>
          <p:nvPr/>
        </p:nvSpPr>
        <p:spPr>
          <a:xfrm>
            <a:off x="4858461" y="2370813"/>
            <a:ext cx="1517784" cy="738664"/>
          </a:xfrm>
          <a:prstGeom prst="rect">
            <a:avLst/>
          </a:prstGeom>
          <a:noFill/>
          <a:ln>
            <a:solidFill>
              <a:schemeClr val="tx1"/>
            </a:solidFill>
          </a:ln>
        </p:spPr>
        <p:txBody>
          <a:bodyPr wrap="square" rtlCol="0">
            <a:spAutoFit/>
          </a:bodyPr>
          <a:lstStyle/>
          <a:p>
            <a:r>
              <a:rPr kumimoji="1" lang="en-US" altLang="ja-JP" sz="1400" dirty="0"/>
              <a:t>LOAD_CONST 3</a:t>
            </a:r>
          </a:p>
          <a:p>
            <a:r>
              <a:rPr kumimoji="1" lang="en-US" altLang="ja-JP" sz="1400" dirty="0"/>
              <a:t>LOAD_CONST 4</a:t>
            </a:r>
          </a:p>
          <a:p>
            <a:r>
              <a:rPr lang="en-US" altLang="ja-JP" sz="1400" dirty="0"/>
              <a:t>BINARY_ADD</a:t>
            </a:r>
            <a:endParaRPr kumimoji="1" lang="ja-JP" altLang="en-US" sz="1400" dirty="0"/>
          </a:p>
        </p:txBody>
      </p:sp>
      <p:sp>
        <p:nvSpPr>
          <p:cNvPr id="15" name="テキスト ボックス 14">
            <a:extLst>
              <a:ext uri="{FF2B5EF4-FFF2-40B4-BE49-F238E27FC236}">
                <a16:creationId xmlns:a16="http://schemas.microsoft.com/office/drawing/2014/main" id="{9832F8B4-B89B-3844-9C17-C6ACC5B31527}"/>
              </a:ext>
            </a:extLst>
          </p:cNvPr>
          <p:cNvSpPr txBox="1"/>
          <p:nvPr/>
        </p:nvSpPr>
        <p:spPr>
          <a:xfrm>
            <a:off x="4866845" y="1720076"/>
            <a:ext cx="1306200" cy="338554"/>
          </a:xfrm>
          <a:prstGeom prst="rect">
            <a:avLst/>
          </a:prstGeom>
          <a:noFill/>
        </p:spPr>
        <p:txBody>
          <a:bodyPr wrap="square" rtlCol="0">
            <a:spAutoFit/>
          </a:bodyPr>
          <a:lstStyle/>
          <a:p>
            <a:pPr algn="ctr"/>
            <a:r>
              <a:rPr lang="en-US" altLang="ja-JP" sz="1600" dirty="0"/>
              <a:t>Byte Code</a:t>
            </a:r>
            <a:endParaRPr kumimoji="1" lang="ja-JP" altLang="en-US" sz="1600" dirty="0"/>
          </a:p>
        </p:txBody>
      </p:sp>
      <p:sp>
        <p:nvSpPr>
          <p:cNvPr id="16" name="テキスト ボックス 15">
            <a:extLst>
              <a:ext uri="{FF2B5EF4-FFF2-40B4-BE49-F238E27FC236}">
                <a16:creationId xmlns:a16="http://schemas.microsoft.com/office/drawing/2014/main" id="{F875843D-402E-A74B-AE1B-9FF35057AE55}"/>
              </a:ext>
            </a:extLst>
          </p:cNvPr>
          <p:cNvSpPr txBox="1"/>
          <p:nvPr/>
        </p:nvSpPr>
        <p:spPr>
          <a:xfrm>
            <a:off x="251520" y="1628800"/>
            <a:ext cx="1401979" cy="584775"/>
          </a:xfrm>
          <a:prstGeom prst="rect">
            <a:avLst/>
          </a:prstGeom>
          <a:noFill/>
        </p:spPr>
        <p:txBody>
          <a:bodyPr wrap="square" rtlCol="0">
            <a:spAutoFit/>
          </a:bodyPr>
          <a:lstStyle/>
          <a:p>
            <a:r>
              <a:rPr kumimoji="1" lang="en-US" altLang="ja-JP" sz="1600" dirty="0"/>
              <a:t>Programming Language</a:t>
            </a:r>
            <a:endParaRPr kumimoji="1" lang="ja-JP" altLang="en-US" sz="1600" dirty="0"/>
          </a:p>
        </p:txBody>
      </p:sp>
      <p:sp>
        <p:nvSpPr>
          <p:cNvPr id="17" name="下矢印 16">
            <a:extLst>
              <a:ext uri="{FF2B5EF4-FFF2-40B4-BE49-F238E27FC236}">
                <a16:creationId xmlns:a16="http://schemas.microsoft.com/office/drawing/2014/main" id="{34483BC9-5D11-8546-B044-90D22E8692C0}"/>
              </a:ext>
            </a:extLst>
          </p:cNvPr>
          <p:cNvSpPr/>
          <p:nvPr/>
        </p:nvSpPr>
        <p:spPr>
          <a:xfrm rot="16200000">
            <a:off x="1606616" y="2606705"/>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下矢印 17">
            <a:extLst>
              <a:ext uri="{FF2B5EF4-FFF2-40B4-BE49-F238E27FC236}">
                <a16:creationId xmlns:a16="http://schemas.microsoft.com/office/drawing/2014/main" id="{837F75AF-5B2A-454E-ADE2-14FD81DF4C7F}"/>
              </a:ext>
            </a:extLst>
          </p:cNvPr>
          <p:cNvSpPr/>
          <p:nvPr/>
        </p:nvSpPr>
        <p:spPr>
          <a:xfrm rot="16200000">
            <a:off x="4289456" y="2616865"/>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9" name="図 18">
            <a:extLst>
              <a:ext uri="{FF2B5EF4-FFF2-40B4-BE49-F238E27FC236}">
                <a16:creationId xmlns:a16="http://schemas.microsoft.com/office/drawing/2014/main" id="{B31920B9-3EF8-3044-BB21-CE4FE3EB6CBA}"/>
              </a:ext>
            </a:extLst>
          </p:cNvPr>
          <p:cNvPicPr>
            <a:picLocks noChangeAspect="1"/>
          </p:cNvPicPr>
          <p:nvPr/>
        </p:nvPicPr>
        <p:blipFill>
          <a:blip r:embed="rId2"/>
          <a:stretch>
            <a:fillRect/>
          </a:stretch>
        </p:blipFill>
        <p:spPr>
          <a:xfrm>
            <a:off x="289701" y="4240356"/>
            <a:ext cx="1152128" cy="1152128"/>
          </a:xfrm>
          <a:prstGeom prst="rect">
            <a:avLst/>
          </a:prstGeom>
        </p:spPr>
      </p:pic>
      <p:sp>
        <p:nvSpPr>
          <p:cNvPr id="20" name="テキスト ボックス 19">
            <a:extLst>
              <a:ext uri="{FF2B5EF4-FFF2-40B4-BE49-F238E27FC236}">
                <a16:creationId xmlns:a16="http://schemas.microsoft.com/office/drawing/2014/main" id="{A67AEB98-76FC-3540-9966-578382728E2E}"/>
              </a:ext>
            </a:extLst>
          </p:cNvPr>
          <p:cNvSpPr txBox="1"/>
          <p:nvPr/>
        </p:nvSpPr>
        <p:spPr>
          <a:xfrm>
            <a:off x="73677" y="3787100"/>
            <a:ext cx="1569660" cy="369332"/>
          </a:xfrm>
          <a:prstGeom prst="rect">
            <a:avLst/>
          </a:prstGeom>
          <a:noFill/>
        </p:spPr>
        <p:txBody>
          <a:bodyPr wrap="none" rtlCol="0">
            <a:spAutoFit/>
          </a:bodyPr>
          <a:lstStyle/>
          <a:p>
            <a:r>
              <a:rPr kumimoji="1" lang="ja-JP" altLang="en-US"/>
              <a:t>人間が読める</a:t>
            </a:r>
          </a:p>
        </p:txBody>
      </p:sp>
      <p:pic>
        <p:nvPicPr>
          <p:cNvPr id="21" name="図 20">
            <a:extLst>
              <a:ext uri="{FF2B5EF4-FFF2-40B4-BE49-F238E27FC236}">
                <a16:creationId xmlns:a16="http://schemas.microsoft.com/office/drawing/2014/main" id="{A436F2ED-2DF0-F440-AD90-A391BFCC873B}"/>
              </a:ext>
            </a:extLst>
          </p:cNvPr>
          <p:cNvPicPr>
            <a:picLocks noChangeAspect="1"/>
          </p:cNvPicPr>
          <p:nvPr/>
        </p:nvPicPr>
        <p:blipFill>
          <a:blip r:embed="rId3"/>
          <a:stretch>
            <a:fillRect/>
          </a:stretch>
        </p:blipFill>
        <p:spPr>
          <a:xfrm>
            <a:off x="7754662" y="2581860"/>
            <a:ext cx="616136" cy="755068"/>
          </a:xfrm>
          <a:prstGeom prst="rect">
            <a:avLst/>
          </a:prstGeom>
        </p:spPr>
      </p:pic>
      <p:pic>
        <p:nvPicPr>
          <p:cNvPr id="22" name="図 21">
            <a:extLst>
              <a:ext uri="{FF2B5EF4-FFF2-40B4-BE49-F238E27FC236}">
                <a16:creationId xmlns:a16="http://schemas.microsoft.com/office/drawing/2014/main" id="{299F1018-AB2C-4044-A9A7-EA663CA072D0}"/>
              </a:ext>
            </a:extLst>
          </p:cNvPr>
          <p:cNvPicPr>
            <a:picLocks noChangeAspect="1"/>
          </p:cNvPicPr>
          <p:nvPr/>
        </p:nvPicPr>
        <p:blipFill>
          <a:blip r:embed="rId4"/>
          <a:stretch>
            <a:fillRect/>
          </a:stretch>
        </p:blipFill>
        <p:spPr>
          <a:xfrm>
            <a:off x="3786725" y="4108276"/>
            <a:ext cx="1224136" cy="1224136"/>
          </a:xfrm>
          <a:prstGeom prst="rect">
            <a:avLst/>
          </a:prstGeom>
        </p:spPr>
      </p:pic>
      <p:sp>
        <p:nvSpPr>
          <p:cNvPr id="23" name="テキスト ボックス 22">
            <a:extLst>
              <a:ext uri="{FF2B5EF4-FFF2-40B4-BE49-F238E27FC236}">
                <a16:creationId xmlns:a16="http://schemas.microsoft.com/office/drawing/2014/main" id="{968083BC-4B23-5041-94B5-CC26C20BCDDD}"/>
              </a:ext>
            </a:extLst>
          </p:cNvPr>
          <p:cNvSpPr txBox="1"/>
          <p:nvPr/>
        </p:nvSpPr>
        <p:spPr>
          <a:xfrm>
            <a:off x="3927006" y="3776940"/>
            <a:ext cx="877163" cy="369332"/>
          </a:xfrm>
          <a:prstGeom prst="rect">
            <a:avLst/>
          </a:prstGeom>
          <a:noFill/>
        </p:spPr>
        <p:txBody>
          <a:bodyPr wrap="none" rtlCol="0">
            <a:spAutoFit/>
          </a:bodyPr>
          <a:lstStyle/>
          <a:p>
            <a:pPr algn="ctr"/>
            <a:r>
              <a:rPr kumimoji="1" lang="ja-JP" altLang="en-US"/>
              <a:t>パーサ</a:t>
            </a:r>
            <a:endParaRPr kumimoji="1" lang="en-US" altLang="ja-JP"/>
          </a:p>
        </p:txBody>
      </p:sp>
      <p:pic>
        <p:nvPicPr>
          <p:cNvPr id="24" name="図 23">
            <a:extLst>
              <a:ext uri="{FF2B5EF4-FFF2-40B4-BE49-F238E27FC236}">
                <a16:creationId xmlns:a16="http://schemas.microsoft.com/office/drawing/2014/main" id="{857F2442-BF09-404D-9B1A-9E9AD0C63BC9}"/>
              </a:ext>
            </a:extLst>
          </p:cNvPr>
          <p:cNvPicPr>
            <a:picLocks noChangeAspect="1"/>
          </p:cNvPicPr>
          <p:nvPr/>
        </p:nvPicPr>
        <p:blipFill>
          <a:blip r:embed="rId5"/>
          <a:stretch>
            <a:fillRect/>
          </a:stretch>
        </p:blipFill>
        <p:spPr>
          <a:xfrm flipH="1">
            <a:off x="5004048" y="5750968"/>
            <a:ext cx="1134416" cy="1134416"/>
          </a:xfrm>
          <a:prstGeom prst="rect">
            <a:avLst/>
          </a:prstGeom>
        </p:spPr>
      </p:pic>
      <p:sp>
        <p:nvSpPr>
          <p:cNvPr id="25" name="円/楕円 24">
            <a:extLst>
              <a:ext uri="{FF2B5EF4-FFF2-40B4-BE49-F238E27FC236}">
                <a16:creationId xmlns:a16="http://schemas.microsoft.com/office/drawing/2014/main" id="{E87AD9C3-DF95-B84C-AEAC-DC76EB7ABDA1}"/>
              </a:ext>
            </a:extLst>
          </p:cNvPr>
          <p:cNvSpPr/>
          <p:nvPr/>
        </p:nvSpPr>
        <p:spPr>
          <a:xfrm>
            <a:off x="7890085" y="3851860"/>
            <a:ext cx="335280" cy="203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46351345-FDD6-BD4D-90C1-76CE4C6A25E1}"/>
              </a:ext>
            </a:extLst>
          </p:cNvPr>
          <p:cNvSpPr/>
          <p:nvPr/>
        </p:nvSpPr>
        <p:spPr>
          <a:xfrm>
            <a:off x="7666565" y="3445460"/>
            <a:ext cx="619760" cy="233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0B815EE6-D40E-4246-BE06-D64C0A00C386}"/>
              </a:ext>
            </a:extLst>
          </p:cNvPr>
          <p:cNvSpPr/>
          <p:nvPr/>
        </p:nvSpPr>
        <p:spPr>
          <a:xfrm>
            <a:off x="7006165" y="2165300"/>
            <a:ext cx="1798320" cy="121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a:extLst>
              <a:ext uri="{FF2B5EF4-FFF2-40B4-BE49-F238E27FC236}">
                <a16:creationId xmlns:a16="http://schemas.microsoft.com/office/drawing/2014/main" id="{2B53633B-6742-2E49-994D-886E79E458FC}"/>
              </a:ext>
            </a:extLst>
          </p:cNvPr>
          <p:cNvSpPr/>
          <p:nvPr/>
        </p:nvSpPr>
        <p:spPr>
          <a:xfrm rot="16200000">
            <a:off x="6504337" y="2616864"/>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テキスト ボックス 28">
            <a:extLst>
              <a:ext uri="{FF2B5EF4-FFF2-40B4-BE49-F238E27FC236}">
                <a16:creationId xmlns:a16="http://schemas.microsoft.com/office/drawing/2014/main" id="{365D7080-7203-E346-8916-7FAD9796EF70}"/>
              </a:ext>
            </a:extLst>
          </p:cNvPr>
          <p:cNvSpPr txBox="1"/>
          <p:nvPr/>
        </p:nvSpPr>
        <p:spPr>
          <a:xfrm>
            <a:off x="7213805" y="1277868"/>
            <a:ext cx="1458600" cy="369332"/>
          </a:xfrm>
          <a:prstGeom prst="rect">
            <a:avLst/>
          </a:prstGeom>
          <a:noFill/>
        </p:spPr>
        <p:txBody>
          <a:bodyPr wrap="square" rtlCol="0">
            <a:spAutoFit/>
          </a:bodyPr>
          <a:lstStyle/>
          <a:p>
            <a:r>
              <a:rPr lang="ja-JP" altLang="en-US" dirty="0">
                <a:solidFill>
                  <a:srgbClr val="FF0000"/>
                </a:solidFill>
              </a:rPr>
              <a:t>仮想マシン</a:t>
            </a:r>
            <a:endParaRPr kumimoji="1" lang="ja-JP" altLang="en-US" dirty="0">
              <a:solidFill>
                <a:srgbClr val="FF0000"/>
              </a:solidFill>
            </a:endParaRPr>
          </a:p>
        </p:txBody>
      </p:sp>
      <p:sp>
        <p:nvSpPr>
          <p:cNvPr id="30" name="テキスト ボックス 29">
            <a:extLst>
              <a:ext uri="{FF2B5EF4-FFF2-40B4-BE49-F238E27FC236}">
                <a16:creationId xmlns:a16="http://schemas.microsoft.com/office/drawing/2014/main" id="{23C0567C-03AD-4647-852C-CC6636C46EEF}"/>
              </a:ext>
            </a:extLst>
          </p:cNvPr>
          <p:cNvSpPr txBox="1"/>
          <p:nvPr/>
        </p:nvSpPr>
        <p:spPr>
          <a:xfrm>
            <a:off x="6939485" y="1679436"/>
            <a:ext cx="1966600" cy="338554"/>
          </a:xfrm>
          <a:prstGeom prst="rect">
            <a:avLst/>
          </a:prstGeom>
          <a:noFill/>
        </p:spPr>
        <p:txBody>
          <a:bodyPr wrap="square" rtlCol="0">
            <a:spAutoFit/>
          </a:bodyPr>
          <a:lstStyle/>
          <a:p>
            <a:pPr algn="ctr"/>
            <a:r>
              <a:rPr lang="en-US" altLang="ja-JP" sz="1600" dirty="0"/>
              <a:t>Virtual Machine, VM</a:t>
            </a:r>
            <a:endParaRPr kumimoji="1" lang="ja-JP" altLang="en-US" sz="1600" dirty="0"/>
          </a:p>
        </p:txBody>
      </p:sp>
      <p:sp>
        <p:nvSpPr>
          <p:cNvPr id="31" name="角丸四角形 30">
            <a:extLst>
              <a:ext uri="{FF2B5EF4-FFF2-40B4-BE49-F238E27FC236}">
                <a16:creationId xmlns:a16="http://schemas.microsoft.com/office/drawing/2014/main" id="{FCD64358-D6DF-2443-8BAF-8D4575C39549}"/>
              </a:ext>
            </a:extLst>
          </p:cNvPr>
          <p:cNvSpPr/>
          <p:nvPr/>
        </p:nvSpPr>
        <p:spPr>
          <a:xfrm>
            <a:off x="2220805" y="1179780"/>
            <a:ext cx="4277360" cy="2529840"/>
          </a:xfrm>
          <a:prstGeom prst="roundRect">
            <a:avLst>
              <a:gd name="adj" fmla="val 1062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47EABBAA-2C67-2842-8FED-2485FBB1BE74}"/>
              </a:ext>
            </a:extLst>
          </p:cNvPr>
          <p:cNvSpPr/>
          <p:nvPr/>
        </p:nvSpPr>
        <p:spPr>
          <a:xfrm>
            <a:off x="2170005" y="1108660"/>
            <a:ext cx="6776720" cy="4307840"/>
          </a:xfrm>
          <a:prstGeom prst="roundRect">
            <a:avLst>
              <a:gd name="adj" fmla="val 586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359BD95D-9D9E-D54C-A73D-EA5EA8AD3E65}"/>
              </a:ext>
            </a:extLst>
          </p:cNvPr>
          <p:cNvPicPr>
            <a:picLocks noChangeAspect="1"/>
          </p:cNvPicPr>
          <p:nvPr/>
        </p:nvPicPr>
        <p:blipFill>
          <a:blip r:embed="rId6"/>
          <a:stretch>
            <a:fillRect/>
          </a:stretch>
        </p:blipFill>
        <p:spPr>
          <a:xfrm>
            <a:off x="7460825" y="4159200"/>
            <a:ext cx="1143000" cy="1143000"/>
          </a:xfrm>
          <a:prstGeom prst="rect">
            <a:avLst/>
          </a:prstGeom>
        </p:spPr>
      </p:pic>
      <p:sp>
        <p:nvSpPr>
          <p:cNvPr id="34" name="テキスト ボックス 33">
            <a:extLst>
              <a:ext uri="{FF2B5EF4-FFF2-40B4-BE49-F238E27FC236}">
                <a16:creationId xmlns:a16="http://schemas.microsoft.com/office/drawing/2014/main" id="{F1CF8A37-C192-C642-AAA4-5B4DEEA746C0}"/>
              </a:ext>
            </a:extLst>
          </p:cNvPr>
          <p:cNvSpPr txBox="1"/>
          <p:nvPr/>
        </p:nvSpPr>
        <p:spPr>
          <a:xfrm>
            <a:off x="4830438" y="5483820"/>
            <a:ext cx="1569660" cy="369332"/>
          </a:xfrm>
          <a:prstGeom prst="rect">
            <a:avLst/>
          </a:prstGeom>
          <a:noFill/>
        </p:spPr>
        <p:txBody>
          <a:bodyPr wrap="none" rtlCol="0">
            <a:spAutoFit/>
          </a:bodyPr>
          <a:lstStyle/>
          <a:p>
            <a:pPr algn="ctr"/>
            <a:r>
              <a:rPr kumimoji="1" lang="ja-JP" altLang="en-US"/>
              <a:t>インタプリタ</a:t>
            </a:r>
            <a:endParaRPr kumimoji="1" lang="en-US" altLang="ja-JP"/>
          </a:p>
        </p:txBody>
      </p:sp>
      <p:sp>
        <p:nvSpPr>
          <p:cNvPr id="35" name="テキスト ボックス 34">
            <a:extLst>
              <a:ext uri="{FF2B5EF4-FFF2-40B4-BE49-F238E27FC236}">
                <a16:creationId xmlns:a16="http://schemas.microsoft.com/office/drawing/2014/main" id="{ED380A06-0417-F348-AD60-813389AD9C99}"/>
              </a:ext>
            </a:extLst>
          </p:cNvPr>
          <p:cNvSpPr txBox="1"/>
          <p:nvPr/>
        </p:nvSpPr>
        <p:spPr>
          <a:xfrm>
            <a:off x="7308792" y="2327860"/>
            <a:ext cx="1261884" cy="276999"/>
          </a:xfrm>
          <a:prstGeom prst="rect">
            <a:avLst/>
          </a:prstGeom>
          <a:noFill/>
        </p:spPr>
        <p:txBody>
          <a:bodyPr wrap="none" rtlCol="0">
            <a:spAutoFit/>
          </a:bodyPr>
          <a:lstStyle/>
          <a:p>
            <a:r>
              <a:rPr kumimoji="1" lang="ja-JP" altLang="en-US" sz="1200"/>
              <a:t>計算機が読める</a:t>
            </a:r>
          </a:p>
        </p:txBody>
      </p:sp>
      <p:grpSp>
        <p:nvGrpSpPr>
          <p:cNvPr id="36" name="グループ化 35">
            <a:extLst>
              <a:ext uri="{FF2B5EF4-FFF2-40B4-BE49-F238E27FC236}">
                <a16:creationId xmlns:a16="http://schemas.microsoft.com/office/drawing/2014/main" id="{D79BABF5-6519-894F-B553-7857A61FAEBE}"/>
              </a:ext>
            </a:extLst>
          </p:cNvPr>
          <p:cNvGrpSpPr/>
          <p:nvPr/>
        </p:nvGrpSpPr>
        <p:grpSpPr>
          <a:xfrm>
            <a:off x="2555776" y="2420888"/>
            <a:ext cx="1728192" cy="1152128"/>
            <a:chOff x="2339752" y="2780928"/>
            <a:chExt cx="1944216" cy="1296144"/>
          </a:xfrm>
        </p:grpSpPr>
        <p:sp>
          <p:nvSpPr>
            <p:cNvPr id="37" name="円/楕円 36">
              <a:extLst>
                <a:ext uri="{FF2B5EF4-FFF2-40B4-BE49-F238E27FC236}">
                  <a16:creationId xmlns:a16="http://schemas.microsoft.com/office/drawing/2014/main" id="{AB7755D6-A814-5744-983F-E6CB6AFE0E22}"/>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38" name="円/楕円 37">
              <a:extLst>
                <a:ext uri="{FF2B5EF4-FFF2-40B4-BE49-F238E27FC236}">
                  <a16:creationId xmlns:a16="http://schemas.microsoft.com/office/drawing/2014/main" id="{4323BC04-06B6-784D-B355-5D3CF2B9C503}"/>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39" name="円/楕円 38">
              <a:extLst>
                <a:ext uri="{FF2B5EF4-FFF2-40B4-BE49-F238E27FC236}">
                  <a16:creationId xmlns:a16="http://schemas.microsoft.com/office/drawing/2014/main" id="{162CFF6F-ACF7-FE46-9AF0-C2E35852AE94}"/>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40" name="直線コネクタ 39">
              <a:extLst>
                <a:ext uri="{FF2B5EF4-FFF2-40B4-BE49-F238E27FC236}">
                  <a16:creationId xmlns:a16="http://schemas.microsoft.com/office/drawing/2014/main" id="{366405ED-FA3B-1E48-9467-D6A611A941A0}"/>
                </a:ext>
              </a:extLst>
            </p:cNvPr>
            <p:cNvCxnSpPr>
              <a:cxnSpLocks/>
              <a:stCxn id="38" idx="3"/>
              <a:endCxn id="37"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0BE2397-D8B1-C345-965F-99C3F90E2D0F}"/>
                </a:ext>
              </a:extLst>
            </p:cNvPr>
            <p:cNvCxnSpPr>
              <a:stCxn id="38" idx="5"/>
              <a:endCxn id="39"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2" name="テキスト ボックス 41">
            <a:extLst>
              <a:ext uri="{FF2B5EF4-FFF2-40B4-BE49-F238E27FC236}">
                <a16:creationId xmlns:a16="http://schemas.microsoft.com/office/drawing/2014/main" id="{5301DB1C-A295-BE47-9593-3D6FE6DAA2ED}"/>
              </a:ext>
            </a:extLst>
          </p:cNvPr>
          <p:cNvSpPr txBox="1"/>
          <p:nvPr/>
        </p:nvSpPr>
        <p:spPr>
          <a:xfrm>
            <a:off x="179512" y="2492896"/>
            <a:ext cx="1499128" cy="646331"/>
          </a:xfrm>
          <a:prstGeom prst="rect">
            <a:avLst/>
          </a:prstGeom>
          <a:noFill/>
        </p:spPr>
        <p:txBody>
          <a:bodyPr wrap="none" rtlCol="0">
            <a:spAutoFit/>
          </a:bodyPr>
          <a:lstStyle/>
          <a:p>
            <a:r>
              <a:rPr kumimoji="1" lang="en-US" altLang="ja-JP" sz="3600"/>
              <a:t>"3 + 4"</a:t>
            </a:r>
            <a:endParaRPr kumimoji="1" lang="ja-JP" altLang="en-US" sz="3600"/>
          </a:p>
        </p:txBody>
      </p:sp>
    </p:spTree>
    <p:extLst>
      <p:ext uri="{BB962C8B-B14F-4D97-AF65-F5344CB8AC3E}">
        <p14:creationId xmlns:p14="http://schemas.microsoft.com/office/powerpoint/2010/main" val="1853015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7BF8D5-43CF-954F-B569-90CDB5A8035B}"/>
              </a:ext>
            </a:extLst>
          </p:cNvPr>
          <p:cNvSpPr>
            <a:spLocks noGrp="1"/>
          </p:cNvSpPr>
          <p:nvPr>
            <p:ph type="body" sz="quarter" idx="10"/>
          </p:nvPr>
        </p:nvSpPr>
        <p:spPr/>
        <p:txBody>
          <a:bodyPr/>
          <a:lstStyle/>
          <a:p>
            <a:r>
              <a:rPr kumimoji="1" lang="ja-JP" altLang="en-US"/>
              <a:t>バイトコードと仮想マシン</a:t>
            </a:r>
          </a:p>
        </p:txBody>
      </p:sp>
      <p:sp>
        <p:nvSpPr>
          <p:cNvPr id="4" name="テキスト ボックス 3">
            <a:extLst>
              <a:ext uri="{FF2B5EF4-FFF2-40B4-BE49-F238E27FC236}">
                <a16:creationId xmlns:a16="http://schemas.microsoft.com/office/drawing/2014/main" id="{3B182A7C-1801-144C-BB03-AFCDE45DABDF}"/>
              </a:ext>
            </a:extLst>
          </p:cNvPr>
          <p:cNvSpPr txBox="1"/>
          <p:nvPr/>
        </p:nvSpPr>
        <p:spPr>
          <a:xfrm>
            <a:off x="971600" y="2060848"/>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5" name="テキスト ボックス 4">
            <a:extLst>
              <a:ext uri="{FF2B5EF4-FFF2-40B4-BE49-F238E27FC236}">
                <a16:creationId xmlns:a16="http://schemas.microsoft.com/office/drawing/2014/main" id="{184134AA-4431-624E-AC2C-800F644D1FB9}"/>
              </a:ext>
            </a:extLst>
          </p:cNvPr>
          <p:cNvSpPr txBox="1"/>
          <p:nvPr/>
        </p:nvSpPr>
        <p:spPr>
          <a:xfrm>
            <a:off x="3347864" y="1988840"/>
            <a:ext cx="1944216" cy="830997"/>
          </a:xfrm>
          <a:prstGeom prst="rect">
            <a:avLst/>
          </a:prstGeom>
          <a:noFill/>
          <a:ln>
            <a:solidFill>
              <a:schemeClr val="tx1"/>
            </a:solidFill>
          </a:ln>
        </p:spPr>
        <p:txBody>
          <a:bodyPr wrap="square" rtlCol="0">
            <a:spAutoFit/>
          </a:bodyPr>
          <a:lstStyle/>
          <a:p>
            <a:r>
              <a:rPr kumimoji="1" lang="en-US" altLang="ja-JP" sz="1600" dirty="0"/>
              <a:t>LOAD_CONST 3</a:t>
            </a:r>
          </a:p>
          <a:p>
            <a:r>
              <a:rPr kumimoji="1" lang="en-US" altLang="ja-JP" sz="1600" dirty="0"/>
              <a:t>LOAD_CONST 4</a:t>
            </a:r>
          </a:p>
          <a:p>
            <a:r>
              <a:rPr lang="en-US" altLang="ja-JP" sz="1600" dirty="0"/>
              <a:t>BINARY_ADD</a:t>
            </a:r>
            <a:endParaRPr kumimoji="1" lang="ja-JP" altLang="en-US" sz="1600" dirty="0"/>
          </a:p>
        </p:txBody>
      </p:sp>
      <p:pic>
        <p:nvPicPr>
          <p:cNvPr id="6" name="図 5">
            <a:extLst>
              <a:ext uri="{FF2B5EF4-FFF2-40B4-BE49-F238E27FC236}">
                <a16:creationId xmlns:a16="http://schemas.microsoft.com/office/drawing/2014/main" id="{44F54BC3-3AE3-F442-AC3F-D9C3C63EAD24}"/>
              </a:ext>
            </a:extLst>
          </p:cNvPr>
          <p:cNvPicPr>
            <a:picLocks noChangeAspect="1"/>
          </p:cNvPicPr>
          <p:nvPr/>
        </p:nvPicPr>
        <p:blipFill>
          <a:blip r:embed="rId2"/>
          <a:stretch>
            <a:fillRect/>
          </a:stretch>
        </p:blipFill>
        <p:spPr>
          <a:xfrm>
            <a:off x="6444208" y="1844824"/>
            <a:ext cx="1143000" cy="1143000"/>
          </a:xfrm>
          <a:prstGeom prst="rect">
            <a:avLst/>
          </a:prstGeom>
        </p:spPr>
      </p:pic>
      <p:sp>
        <p:nvSpPr>
          <p:cNvPr id="7" name="テキスト ボックス 6">
            <a:extLst>
              <a:ext uri="{FF2B5EF4-FFF2-40B4-BE49-F238E27FC236}">
                <a16:creationId xmlns:a16="http://schemas.microsoft.com/office/drawing/2014/main" id="{DE94DA4E-DE89-5947-B4E3-5032ADE53EF0}"/>
              </a:ext>
            </a:extLst>
          </p:cNvPr>
          <p:cNvSpPr txBox="1"/>
          <p:nvPr/>
        </p:nvSpPr>
        <p:spPr>
          <a:xfrm>
            <a:off x="899592" y="1340768"/>
            <a:ext cx="1723549" cy="461665"/>
          </a:xfrm>
          <a:prstGeom prst="rect">
            <a:avLst/>
          </a:prstGeom>
          <a:noFill/>
        </p:spPr>
        <p:txBody>
          <a:bodyPr wrap="none" rtlCol="0">
            <a:spAutoFit/>
          </a:bodyPr>
          <a:lstStyle/>
          <a:p>
            <a:r>
              <a:rPr kumimoji="1" lang="ja-JP" altLang="en-US" sz="2400"/>
              <a:t>プログラム</a:t>
            </a:r>
          </a:p>
        </p:txBody>
      </p:sp>
      <p:sp>
        <p:nvSpPr>
          <p:cNvPr id="8" name="テキスト ボックス 7">
            <a:extLst>
              <a:ext uri="{FF2B5EF4-FFF2-40B4-BE49-F238E27FC236}">
                <a16:creationId xmlns:a16="http://schemas.microsoft.com/office/drawing/2014/main" id="{584BB08E-C548-C842-9DFA-16F88912A3A7}"/>
              </a:ext>
            </a:extLst>
          </p:cNvPr>
          <p:cNvSpPr txBox="1"/>
          <p:nvPr/>
        </p:nvSpPr>
        <p:spPr>
          <a:xfrm>
            <a:off x="3275856" y="1340768"/>
            <a:ext cx="2031325" cy="461665"/>
          </a:xfrm>
          <a:prstGeom prst="rect">
            <a:avLst/>
          </a:prstGeom>
          <a:noFill/>
        </p:spPr>
        <p:txBody>
          <a:bodyPr wrap="none" rtlCol="0">
            <a:spAutoFit/>
          </a:bodyPr>
          <a:lstStyle/>
          <a:p>
            <a:r>
              <a:rPr kumimoji="1" lang="ja-JP" altLang="en-US" sz="2400"/>
              <a:t>バイトコード</a:t>
            </a:r>
          </a:p>
        </p:txBody>
      </p:sp>
      <p:sp>
        <p:nvSpPr>
          <p:cNvPr id="9" name="テキスト ボックス 8">
            <a:extLst>
              <a:ext uri="{FF2B5EF4-FFF2-40B4-BE49-F238E27FC236}">
                <a16:creationId xmlns:a16="http://schemas.microsoft.com/office/drawing/2014/main" id="{FD5804B2-E361-0241-9C6D-9B1BE62B8ED1}"/>
              </a:ext>
            </a:extLst>
          </p:cNvPr>
          <p:cNvSpPr txBox="1"/>
          <p:nvPr/>
        </p:nvSpPr>
        <p:spPr>
          <a:xfrm>
            <a:off x="6084168" y="1340768"/>
            <a:ext cx="1723549" cy="461665"/>
          </a:xfrm>
          <a:prstGeom prst="rect">
            <a:avLst/>
          </a:prstGeom>
          <a:noFill/>
        </p:spPr>
        <p:txBody>
          <a:bodyPr wrap="none" rtlCol="0">
            <a:spAutoFit/>
          </a:bodyPr>
          <a:lstStyle/>
          <a:p>
            <a:r>
              <a:rPr kumimoji="1" lang="ja-JP" altLang="en-US" sz="2400"/>
              <a:t>仮想マシン</a:t>
            </a:r>
          </a:p>
        </p:txBody>
      </p:sp>
      <p:sp>
        <p:nvSpPr>
          <p:cNvPr id="10" name="下矢印 9">
            <a:extLst>
              <a:ext uri="{FF2B5EF4-FFF2-40B4-BE49-F238E27FC236}">
                <a16:creationId xmlns:a16="http://schemas.microsoft.com/office/drawing/2014/main" id="{1E72C975-1336-F440-ACAD-D04055490497}"/>
              </a:ext>
            </a:extLst>
          </p:cNvPr>
          <p:cNvSpPr/>
          <p:nvPr/>
        </p:nvSpPr>
        <p:spPr>
          <a:xfrm rot="16200000">
            <a:off x="2739107" y="2165550"/>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7B61CADE-8FDA-3E46-80EE-165033C219AE}"/>
              </a:ext>
            </a:extLst>
          </p:cNvPr>
          <p:cNvSpPr/>
          <p:nvPr/>
        </p:nvSpPr>
        <p:spPr>
          <a:xfrm rot="16200000">
            <a:off x="5547419" y="2165550"/>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テキスト ボックス 11">
            <a:extLst>
              <a:ext uri="{FF2B5EF4-FFF2-40B4-BE49-F238E27FC236}">
                <a16:creationId xmlns:a16="http://schemas.microsoft.com/office/drawing/2014/main" id="{F55FB0F9-7BE3-9F4A-8CE0-15123DFC9F4F}"/>
              </a:ext>
            </a:extLst>
          </p:cNvPr>
          <p:cNvSpPr txBox="1"/>
          <p:nvPr/>
        </p:nvSpPr>
        <p:spPr>
          <a:xfrm>
            <a:off x="395536" y="5085184"/>
            <a:ext cx="2031325" cy="461665"/>
          </a:xfrm>
          <a:prstGeom prst="rect">
            <a:avLst/>
          </a:prstGeom>
          <a:noFill/>
        </p:spPr>
        <p:txBody>
          <a:bodyPr wrap="none" rtlCol="0">
            <a:spAutoFit/>
          </a:bodyPr>
          <a:lstStyle/>
          <a:p>
            <a:r>
              <a:rPr kumimoji="1" lang="ja-JP" altLang="en-US" sz="2400"/>
              <a:t>バイトコード</a:t>
            </a:r>
          </a:p>
        </p:txBody>
      </p:sp>
      <p:sp>
        <p:nvSpPr>
          <p:cNvPr id="13" name="テキスト ボックス 12">
            <a:extLst>
              <a:ext uri="{FF2B5EF4-FFF2-40B4-BE49-F238E27FC236}">
                <a16:creationId xmlns:a16="http://schemas.microsoft.com/office/drawing/2014/main" id="{4377DFB7-BD4E-1C4E-9358-2CE5588B592E}"/>
              </a:ext>
            </a:extLst>
          </p:cNvPr>
          <p:cNvSpPr txBox="1"/>
          <p:nvPr/>
        </p:nvSpPr>
        <p:spPr>
          <a:xfrm>
            <a:off x="395536" y="3212976"/>
            <a:ext cx="1723549" cy="461665"/>
          </a:xfrm>
          <a:prstGeom prst="rect">
            <a:avLst/>
          </a:prstGeom>
          <a:noFill/>
        </p:spPr>
        <p:txBody>
          <a:bodyPr wrap="none" rtlCol="0">
            <a:spAutoFit/>
          </a:bodyPr>
          <a:lstStyle/>
          <a:p>
            <a:r>
              <a:rPr kumimoji="1" lang="ja-JP" altLang="en-US" sz="2400"/>
              <a:t>仮想マシン</a:t>
            </a:r>
          </a:p>
        </p:txBody>
      </p:sp>
      <p:sp>
        <p:nvSpPr>
          <p:cNvPr id="14" name="テキスト ボックス 13">
            <a:extLst>
              <a:ext uri="{FF2B5EF4-FFF2-40B4-BE49-F238E27FC236}">
                <a16:creationId xmlns:a16="http://schemas.microsoft.com/office/drawing/2014/main" id="{ECAEF1EC-4C88-B24A-AE00-90102FFE9B98}"/>
              </a:ext>
            </a:extLst>
          </p:cNvPr>
          <p:cNvSpPr txBox="1"/>
          <p:nvPr/>
        </p:nvSpPr>
        <p:spPr>
          <a:xfrm>
            <a:off x="899592" y="3789040"/>
            <a:ext cx="6340197" cy="707886"/>
          </a:xfrm>
          <a:prstGeom prst="rect">
            <a:avLst/>
          </a:prstGeom>
          <a:noFill/>
        </p:spPr>
        <p:txBody>
          <a:bodyPr wrap="none" rtlCol="0">
            <a:spAutoFit/>
          </a:bodyPr>
          <a:lstStyle/>
          <a:p>
            <a:r>
              <a:rPr kumimoji="1" lang="ja-JP" altLang="en-US" sz="2000"/>
              <a:t>仮想的なコンピュータの動作をエミュレートするもの</a:t>
            </a:r>
            <a:endParaRPr kumimoji="1" lang="en-US" altLang="ja-JP" sz="2000"/>
          </a:p>
          <a:p>
            <a:r>
              <a:rPr lang="ja-JP" altLang="en-US" sz="2000">
                <a:solidFill>
                  <a:srgbClr val="FF0000"/>
                </a:solidFill>
              </a:rPr>
              <a:t>スタックマシン</a:t>
            </a:r>
            <a:r>
              <a:rPr lang="ja-JP" altLang="en-US" sz="2000"/>
              <a:t>の形を取ることが多い</a:t>
            </a:r>
            <a:endParaRPr kumimoji="1" lang="ja-JP" altLang="en-US" sz="2000"/>
          </a:p>
        </p:txBody>
      </p:sp>
      <p:sp>
        <p:nvSpPr>
          <p:cNvPr id="15" name="テキスト ボックス 14">
            <a:extLst>
              <a:ext uri="{FF2B5EF4-FFF2-40B4-BE49-F238E27FC236}">
                <a16:creationId xmlns:a16="http://schemas.microsoft.com/office/drawing/2014/main" id="{9898C23E-4714-9D48-9928-F82A4F407B37}"/>
              </a:ext>
            </a:extLst>
          </p:cNvPr>
          <p:cNvSpPr txBox="1"/>
          <p:nvPr/>
        </p:nvSpPr>
        <p:spPr>
          <a:xfrm>
            <a:off x="1043608" y="5589240"/>
            <a:ext cx="5109091" cy="830997"/>
          </a:xfrm>
          <a:prstGeom prst="rect">
            <a:avLst/>
          </a:prstGeom>
          <a:noFill/>
        </p:spPr>
        <p:txBody>
          <a:bodyPr wrap="none" rtlCol="0">
            <a:spAutoFit/>
          </a:bodyPr>
          <a:lstStyle/>
          <a:p>
            <a:r>
              <a:rPr lang="ja-JP" altLang="en-US" sz="2400"/>
              <a:t>仮想マシンのためのアセンブリ言語</a:t>
            </a:r>
            <a:endParaRPr lang="en-US" altLang="ja-JP" sz="2400"/>
          </a:p>
          <a:p>
            <a:r>
              <a:rPr kumimoji="1" lang="ja-JP" altLang="en-US" sz="2400"/>
              <a:t>プログラムの中間表現</a:t>
            </a:r>
          </a:p>
        </p:txBody>
      </p:sp>
    </p:spTree>
    <p:extLst>
      <p:ext uri="{BB962C8B-B14F-4D97-AF65-F5344CB8AC3E}">
        <p14:creationId xmlns:p14="http://schemas.microsoft.com/office/powerpoint/2010/main" val="465934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B8F019D-D72C-2748-8255-8F16F5DC5AA7}"/>
              </a:ext>
            </a:extLst>
          </p:cNvPr>
          <p:cNvSpPr>
            <a:spLocks noGrp="1"/>
          </p:cNvSpPr>
          <p:nvPr>
            <p:ph type="body" sz="quarter" idx="10"/>
          </p:nvPr>
        </p:nvSpPr>
        <p:spPr/>
        <p:txBody>
          <a:bodyPr/>
          <a:lstStyle/>
          <a:p>
            <a:r>
              <a:rPr kumimoji="1" lang="ja-JP" altLang="en-US"/>
              <a:t>スタックとは</a:t>
            </a:r>
          </a:p>
        </p:txBody>
      </p:sp>
      <p:sp>
        <p:nvSpPr>
          <p:cNvPr id="3" name="テキスト ボックス 2">
            <a:extLst>
              <a:ext uri="{FF2B5EF4-FFF2-40B4-BE49-F238E27FC236}">
                <a16:creationId xmlns:a16="http://schemas.microsoft.com/office/drawing/2014/main" id="{5176653E-071F-A843-8D38-9CEC0553EB23}"/>
              </a:ext>
            </a:extLst>
          </p:cNvPr>
          <p:cNvSpPr txBox="1"/>
          <p:nvPr/>
        </p:nvSpPr>
        <p:spPr>
          <a:xfrm>
            <a:off x="251520" y="1484784"/>
            <a:ext cx="4246675" cy="1569660"/>
          </a:xfrm>
          <a:prstGeom prst="rect">
            <a:avLst/>
          </a:prstGeom>
          <a:noFill/>
        </p:spPr>
        <p:txBody>
          <a:bodyPr wrap="none" rtlCol="0">
            <a:spAutoFit/>
          </a:bodyPr>
          <a:lstStyle/>
          <a:p>
            <a:r>
              <a:rPr kumimoji="1" lang="ja-JP" altLang="en-US" sz="2400"/>
              <a:t>荷物置き場が一つだけあり</a:t>
            </a:r>
            <a:endParaRPr kumimoji="1" lang="en-US" altLang="ja-JP" sz="2400"/>
          </a:p>
          <a:p>
            <a:r>
              <a:rPr lang="ja-JP" altLang="en-US" sz="2400"/>
              <a:t>　・</a:t>
            </a:r>
            <a:r>
              <a:rPr kumimoji="1" lang="ja-JP" altLang="en-US" sz="2400"/>
              <a:t>一番上に積む</a:t>
            </a:r>
            <a:r>
              <a:rPr kumimoji="1" lang="en-US" altLang="ja-JP" sz="2400"/>
              <a:t>(push)</a:t>
            </a:r>
          </a:p>
          <a:p>
            <a:r>
              <a:rPr lang="ja-JP" altLang="en-US" sz="2400"/>
              <a:t>　・一番上から取り出す</a:t>
            </a:r>
            <a:r>
              <a:rPr lang="en-US" altLang="ja-JP" sz="2400"/>
              <a:t>(pop)</a:t>
            </a:r>
          </a:p>
          <a:p>
            <a:r>
              <a:rPr lang="ja-JP" altLang="en-US" sz="2400"/>
              <a:t>ことしかできないデータ構造</a:t>
            </a:r>
            <a:endParaRPr kumimoji="1" lang="ja-JP" altLang="en-US" sz="2400"/>
          </a:p>
        </p:txBody>
      </p:sp>
      <p:sp>
        <p:nvSpPr>
          <p:cNvPr id="4" name="円弧 3">
            <a:extLst>
              <a:ext uri="{FF2B5EF4-FFF2-40B4-BE49-F238E27FC236}">
                <a16:creationId xmlns:a16="http://schemas.microsoft.com/office/drawing/2014/main" id="{DF806055-A7F5-C548-8A93-6C36A78B04F6}"/>
              </a:ext>
            </a:extLst>
          </p:cNvPr>
          <p:cNvSpPr/>
          <p:nvPr/>
        </p:nvSpPr>
        <p:spPr>
          <a:xfrm>
            <a:off x="4644008" y="148478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円弧 4">
            <a:extLst>
              <a:ext uri="{FF2B5EF4-FFF2-40B4-BE49-F238E27FC236}">
                <a16:creationId xmlns:a16="http://schemas.microsoft.com/office/drawing/2014/main" id="{E38C62CE-2961-0947-8346-209AEB11B8E5}"/>
              </a:ext>
            </a:extLst>
          </p:cNvPr>
          <p:cNvSpPr/>
          <p:nvPr/>
        </p:nvSpPr>
        <p:spPr>
          <a:xfrm rot="16200000">
            <a:off x="6156176" y="1268760"/>
            <a:ext cx="648072" cy="1080120"/>
          </a:xfrm>
          <a:prstGeom prst="arc">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D19A37-45A8-1542-A1F2-A7F709E90AB7}"/>
              </a:ext>
            </a:extLst>
          </p:cNvPr>
          <p:cNvSpPr txBox="1"/>
          <p:nvPr/>
        </p:nvSpPr>
        <p:spPr>
          <a:xfrm>
            <a:off x="5076056" y="1052736"/>
            <a:ext cx="639919" cy="369332"/>
          </a:xfrm>
          <a:prstGeom prst="rect">
            <a:avLst/>
          </a:prstGeom>
          <a:noFill/>
        </p:spPr>
        <p:txBody>
          <a:bodyPr wrap="none" rtlCol="0">
            <a:spAutoFit/>
          </a:bodyPr>
          <a:lstStyle/>
          <a:p>
            <a:r>
              <a:rPr kumimoji="1" lang="en-US" altLang="ja-JP"/>
              <a:t>push</a:t>
            </a:r>
            <a:endParaRPr kumimoji="1" lang="ja-JP" altLang="en-US"/>
          </a:p>
        </p:txBody>
      </p:sp>
      <p:sp>
        <p:nvSpPr>
          <p:cNvPr id="7" name="テキスト ボックス 6">
            <a:extLst>
              <a:ext uri="{FF2B5EF4-FFF2-40B4-BE49-F238E27FC236}">
                <a16:creationId xmlns:a16="http://schemas.microsoft.com/office/drawing/2014/main" id="{07A89F06-6BFE-EA48-BC2F-88AF578AA01F}"/>
              </a:ext>
            </a:extLst>
          </p:cNvPr>
          <p:cNvSpPr txBox="1"/>
          <p:nvPr/>
        </p:nvSpPr>
        <p:spPr>
          <a:xfrm>
            <a:off x="5940152" y="1052736"/>
            <a:ext cx="550151" cy="369332"/>
          </a:xfrm>
          <a:prstGeom prst="rect">
            <a:avLst/>
          </a:prstGeom>
          <a:noFill/>
        </p:spPr>
        <p:txBody>
          <a:bodyPr wrap="none" rtlCol="0">
            <a:spAutoFit/>
          </a:bodyPr>
          <a:lstStyle/>
          <a:p>
            <a:r>
              <a:rPr kumimoji="1" lang="en-US" altLang="ja-JP"/>
              <a:t>pop</a:t>
            </a:r>
            <a:endParaRPr kumimoji="1" lang="ja-JP" altLang="en-US"/>
          </a:p>
        </p:txBody>
      </p:sp>
      <p:pic>
        <p:nvPicPr>
          <p:cNvPr id="8" name="図 7">
            <a:extLst>
              <a:ext uri="{FF2B5EF4-FFF2-40B4-BE49-F238E27FC236}">
                <a16:creationId xmlns:a16="http://schemas.microsoft.com/office/drawing/2014/main" id="{59F20562-ADF3-5840-A175-131C2FD410A9}"/>
              </a:ext>
            </a:extLst>
          </p:cNvPr>
          <p:cNvPicPr>
            <a:picLocks noChangeAspect="1"/>
          </p:cNvPicPr>
          <p:nvPr/>
        </p:nvPicPr>
        <p:blipFill>
          <a:blip r:embed="rId2"/>
          <a:stretch>
            <a:fillRect/>
          </a:stretch>
        </p:blipFill>
        <p:spPr>
          <a:xfrm>
            <a:off x="5508104" y="2708920"/>
            <a:ext cx="643508" cy="643508"/>
          </a:xfrm>
          <a:prstGeom prst="rect">
            <a:avLst/>
          </a:prstGeom>
        </p:spPr>
      </p:pic>
      <p:pic>
        <p:nvPicPr>
          <p:cNvPr id="9" name="図 8">
            <a:extLst>
              <a:ext uri="{FF2B5EF4-FFF2-40B4-BE49-F238E27FC236}">
                <a16:creationId xmlns:a16="http://schemas.microsoft.com/office/drawing/2014/main" id="{61944AF5-C774-7E41-8265-38C2EEE3CF29}"/>
              </a:ext>
            </a:extLst>
          </p:cNvPr>
          <p:cNvPicPr>
            <a:picLocks noChangeAspect="1"/>
          </p:cNvPicPr>
          <p:nvPr/>
        </p:nvPicPr>
        <p:blipFill>
          <a:blip r:embed="rId2"/>
          <a:stretch>
            <a:fillRect/>
          </a:stretch>
        </p:blipFill>
        <p:spPr>
          <a:xfrm>
            <a:off x="5508104" y="2276872"/>
            <a:ext cx="643508" cy="643508"/>
          </a:xfrm>
          <a:prstGeom prst="rect">
            <a:avLst/>
          </a:prstGeom>
        </p:spPr>
      </p:pic>
      <p:pic>
        <p:nvPicPr>
          <p:cNvPr id="10" name="図 9">
            <a:extLst>
              <a:ext uri="{FF2B5EF4-FFF2-40B4-BE49-F238E27FC236}">
                <a16:creationId xmlns:a16="http://schemas.microsoft.com/office/drawing/2014/main" id="{0280606E-8737-FD40-98BC-759B7D18DB4B}"/>
              </a:ext>
            </a:extLst>
          </p:cNvPr>
          <p:cNvPicPr>
            <a:picLocks noChangeAspect="1"/>
          </p:cNvPicPr>
          <p:nvPr/>
        </p:nvPicPr>
        <p:blipFill>
          <a:blip r:embed="rId2"/>
          <a:stretch>
            <a:fillRect/>
          </a:stretch>
        </p:blipFill>
        <p:spPr>
          <a:xfrm>
            <a:off x="5508104" y="1844824"/>
            <a:ext cx="643508" cy="643508"/>
          </a:xfrm>
          <a:prstGeom prst="rect">
            <a:avLst/>
          </a:prstGeom>
        </p:spPr>
      </p:pic>
      <p:pic>
        <p:nvPicPr>
          <p:cNvPr id="11" name="図 10">
            <a:extLst>
              <a:ext uri="{FF2B5EF4-FFF2-40B4-BE49-F238E27FC236}">
                <a16:creationId xmlns:a16="http://schemas.microsoft.com/office/drawing/2014/main" id="{16113FD5-63B8-3F47-B9AB-375AB3147C80}"/>
              </a:ext>
            </a:extLst>
          </p:cNvPr>
          <p:cNvPicPr>
            <a:picLocks noChangeAspect="1"/>
          </p:cNvPicPr>
          <p:nvPr/>
        </p:nvPicPr>
        <p:blipFill>
          <a:blip r:embed="rId2"/>
          <a:stretch>
            <a:fillRect/>
          </a:stretch>
        </p:blipFill>
        <p:spPr>
          <a:xfrm>
            <a:off x="4499992" y="1196752"/>
            <a:ext cx="643508" cy="643508"/>
          </a:xfrm>
          <a:prstGeom prst="rect">
            <a:avLst/>
          </a:prstGeom>
        </p:spPr>
      </p:pic>
      <p:pic>
        <p:nvPicPr>
          <p:cNvPr id="12" name="図 11">
            <a:extLst>
              <a:ext uri="{FF2B5EF4-FFF2-40B4-BE49-F238E27FC236}">
                <a16:creationId xmlns:a16="http://schemas.microsoft.com/office/drawing/2014/main" id="{07A5D90C-CD86-E540-B889-45BD70AAC248}"/>
              </a:ext>
            </a:extLst>
          </p:cNvPr>
          <p:cNvPicPr>
            <a:picLocks noChangeAspect="1"/>
          </p:cNvPicPr>
          <p:nvPr/>
        </p:nvPicPr>
        <p:blipFill>
          <a:blip r:embed="rId2"/>
          <a:stretch>
            <a:fillRect/>
          </a:stretch>
        </p:blipFill>
        <p:spPr>
          <a:xfrm>
            <a:off x="6588224" y="1124744"/>
            <a:ext cx="643508" cy="643508"/>
          </a:xfrm>
          <a:prstGeom prst="rect">
            <a:avLst/>
          </a:prstGeom>
        </p:spPr>
      </p:pic>
      <p:pic>
        <p:nvPicPr>
          <p:cNvPr id="13" name="図 12">
            <a:extLst>
              <a:ext uri="{FF2B5EF4-FFF2-40B4-BE49-F238E27FC236}">
                <a16:creationId xmlns:a16="http://schemas.microsoft.com/office/drawing/2014/main" id="{F1564176-5DFB-0246-950E-39E918C51EF6}"/>
              </a:ext>
            </a:extLst>
          </p:cNvPr>
          <p:cNvPicPr>
            <a:picLocks noChangeAspect="1"/>
          </p:cNvPicPr>
          <p:nvPr/>
        </p:nvPicPr>
        <p:blipFill>
          <a:blip r:embed="rId2"/>
          <a:stretch>
            <a:fillRect/>
          </a:stretch>
        </p:blipFill>
        <p:spPr>
          <a:xfrm>
            <a:off x="1187624" y="5949280"/>
            <a:ext cx="643508" cy="643508"/>
          </a:xfrm>
          <a:prstGeom prst="rect">
            <a:avLst/>
          </a:prstGeom>
        </p:spPr>
      </p:pic>
      <p:pic>
        <p:nvPicPr>
          <p:cNvPr id="14" name="図 13">
            <a:extLst>
              <a:ext uri="{FF2B5EF4-FFF2-40B4-BE49-F238E27FC236}">
                <a16:creationId xmlns:a16="http://schemas.microsoft.com/office/drawing/2014/main" id="{7D1D4AAA-9F96-DA43-838E-2303C698E78F}"/>
              </a:ext>
            </a:extLst>
          </p:cNvPr>
          <p:cNvPicPr>
            <a:picLocks noChangeAspect="1"/>
          </p:cNvPicPr>
          <p:nvPr/>
        </p:nvPicPr>
        <p:blipFill>
          <a:blip r:embed="rId2"/>
          <a:stretch>
            <a:fillRect/>
          </a:stretch>
        </p:blipFill>
        <p:spPr>
          <a:xfrm>
            <a:off x="1187624" y="5517232"/>
            <a:ext cx="643508" cy="643508"/>
          </a:xfrm>
          <a:prstGeom prst="rect">
            <a:avLst/>
          </a:prstGeom>
        </p:spPr>
      </p:pic>
      <p:pic>
        <p:nvPicPr>
          <p:cNvPr id="15" name="図 14">
            <a:extLst>
              <a:ext uri="{FF2B5EF4-FFF2-40B4-BE49-F238E27FC236}">
                <a16:creationId xmlns:a16="http://schemas.microsoft.com/office/drawing/2014/main" id="{66D1C5EF-10BE-8D4D-A0B0-7642F0056BE9}"/>
              </a:ext>
            </a:extLst>
          </p:cNvPr>
          <p:cNvPicPr>
            <a:picLocks noChangeAspect="1"/>
          </p:cNvPicPr>
          <p:nvPr/>
        </p:nvPicPr>
        <p:blipFill>
          <a:blip r:embed="rId2"/>
          <a:stretch>
            <a:fillRect/>
          </a:stretch>
        </p:blipFill>
        <p:spPr>
          <a:xfrm>
            <a:off x="1187624" y="5085184"/>
            <a:ext cx="643508" cy="643508"/>
          </a:xfrm>
          <a:prstGeom prst="rect">
            <a:avLst/>
          </a:prstGeom>
        </p:spPr>
      </p:pic>
      <p:pic>
        <p:nvPicPr>
          <p:cNvPr id="16" name="図 15">
            <a:extLst>
              <a:ext uri="{FF2B5EF4-FFF2-40B4-BE49-F238E27FC236}">
                <a16:creationId xmlns:a16="http://schemas.microsoft.com/office/drawing/2014/main" id="{4C0C6BCE-F0AA-7046-BE1C-6325FC7BE46F}"/>
              </a:ext>
            </a:extLst>
          </p:cNvPr>
          <p:cNvPicPr>
            <a:picLocks noChangeAspect="1"/>
          </p:cNvPicPr>
          <p:nvPr/>
        </p:nvPicPr>
        <p:blipFill>
          <a:blip r:embed="rId2"/>
          <a:stretch>
            <a:fillRect/>
          </a:stretch>
        </p:blipFill>
        <p:spPr>
          <a:xfrm>
            <a:off x="2627784" y="4869160"/>
            <a:ext cx="643508" cy="643508"/>
          </a:xfrm>
          <a:prstGeom prst="rect">
            <a:avLst/>
          </a:prstGeom>
        </p:spPr>
      </p:pic>
      <p:cxnSp>
        <p:nvCxnSpPr>
          <p:cNvPr id="17" name="直線矢印コネクタ 16">
            <a:extLst>
              <a:ext uri="{FF2B5EF4-FFF2-40B4-BE49-F238E27FC236}">
                <a16:creationId xmlns:a16="http://schemas.microsoft.com/office/drawing/2014/main" id="{AC5D86F5-30C0-8A45-B214-B97C240800B1}"/>
              </a:ext>
            </a:extLst>
          </p:cNvPr>
          <p:cNvCxnSpPr>
            <a:stCxn id="16" idx="1"/>
          </p:cNvCxnSpPr>
          <p:nvPr/>
        </p:nvCxnSpPr>
        <p:spPr>
          <a:xfrm flipH="1">
            <a:off x="1835696" y="5190914"/>
            <a:ext cx="792088" cy="3983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3C5E7C74-F14A-6640-BD60-EBD1D59AE470}"/>
              </a:ext>
            </a:extLst>
          </p:cNvPr>
          <p:cNvPicPr>
            <a:picLocks noChangeAspect="1"/>
          </p:cNvPicPr>
          <p:nvPr/>
        </p:nvPicPr>
        <p:blipFill>
          <a:blip r:embed="rId3"/>
          <a:stretch>
            <a:fillRect/>
          </a:stretch>
        </p:blipFill>
        <p:spPr>
          <a:xfrm>
            <a:off x="2051720" y="5157192"/>
            <a:ext cx="427484" cy="427484"/>
          </a:xfrm>
          <a:prstGeom prst="rect">
            <a:avLst/>
          </a:prstGeom>
        </p:spPr>
      </p:pic>
      <p:sp>
        <p:nvSpPr>
          <p:cNvPr id="19" name="テキスト ボックス 18">
            <a:extLst>
              <a:ext uri="{FF2B5EF4-FFF2-40B4-BE49-F238E27FC236}">
                <a16:creationId xmlns:a16="http://schemas.microsoft.com/office/drawing/2014/main" id="{97A27439-0026-5141-BD23-C3D546CAB7A3}"/>
              </a:ext>
            </a:extLst>
          </p:cNvPr>
          <p:cNvSpPr txBox="1"/>
          <p:nvPr/>
        </p:nvSpPr>
        <p:spPr>
          <a:xfrm>
            <a:off x="611560" y="4005064"/>
            <a:ext cx="2723823" cy="646331"/>
          </a:xfrm>
          <a:prstGeom prst="rect">
            <a:avLst/>
          </a:prstGeom>
          <a:noFill/>
        </p:spPr>
        <p:txBody>
          <a:bodyPr wrap="none" rtlCol="0">
            <a:spAutoFit/>
          </a:bodyPr>
          <a:lstStyle/>
          <a:p>
            <a:r>
              <a:rPr kumimoji="1" lang="ja-JP" altLang="en-US"/>
              <a:t>途中にデータを挿入する</a:t>
            </a:r>
            <a:endParaRPr kumimoji="1" lang="en-US" altLang="ja-JP"/>
          </a:p>
          <a:p>
            <a:r>
              <a:rPr kumimoji="1" lang="ja-JP" altLang="en-US"/>
              <a:t>ことはできない</a:t>
            </a:r>
          </a:p>
        </p:txBody>
      </p:sp>
      <p:pic>
        <p:nvPicPr>
          <p:cNvPr id="20" name="図 19">
            <a:extLst>
              <a:ext uri="{FF2B5EF4-FFF2-40B4-BE49-F238E27FC236}">
                <a16:creationId xmlns:a16="http://schemas.microsoft.com/office/drawing/2014/main" id="{8ECC47D5-C04E-C04D-A3FF-1AF1DF3F137F}"/>
              </a:ext>
            </a:extLst>
          </p:cNvPr>
          <p:cNvPicPr>
            <a:picLocks noChangeAspect="1"/>
          </p:cNvPicPr>
          <p:nvPr/>
        </p:nvPicPr>
        <p:blipFill>
          <a:blip r:embed="rId2"/>
          <a:stretch>
            <a:fillRect/>
          </a:stretch>
        </p:blipFill>
        <p:spPr>
          <a:xfrm>
            <a:off x="5724128" y="5949280"/>
            <a:ext cx="643508" cy="643508"/>
          </a:xfrm>
          <a:prstGeom prst="rect">
            <a:avLst/>
          </a:prstGeom>
        </p:spPr>
      </p:pic>
      <p:pic>
        <p:nvPicPr>
          <p:cNvPr id="21" name="図 20">
            <a:extLst>
              <a:ext uri="{FF2B5EF4-FFF2-40B4-BE49-F238E27FC236}">
                <a16:creationId xmlns:a16="http://schemas.microsoft.com/office/drawing/2014/main" id="{A4F7CCF9-CECC-6C41-BCED-C23FABE7FD9B}"/>
              </a:ext>
            </a:extLst>
          </p:cNvPr>
          <p:cNvPicPr>
            <a:picLocks noChangeAspect="1"/>
          </p:cNvPicPr>
          <p:nvPr/>
        </p:nvPicPr>
        <p:blipFill>
          <a:blip r:embed="rId2"/>
          <a:stretch>
            <a:fillRect/>
          </a:stretch>
        </p:blipFill>
        <p:spPr>
          <a:xfrm>
            <a:off x="5724128" y="5517232"/>
            <a:ext cx="643508" cy="643508"/>
          </a:xfrm>
          <a:prstGeom prst="rect">
            <a:avLst/>
          </a:prstGeom>
        </p:spPr>
      </p:pic>
      <p:pic>
        <p:nvPicPr>
          <p:cNvPr id="22" name="図 21">
            <a:extLst>
              <a:ext uri="{FF2B5EF4-FFF2-40B4-BE49-F238E27FC236}">
                <a16:creationId xmlns:a16="http://schemas.microsoft.com/office/drawing/2014/main" id="{950F69EC-8207-EB44-ACF2-30452245C808}"/>
              </a:ext>
            </a:extLst>
          </p:cNvPr>
          <p:cNvPicPr>
            <a:picLocks noChangeAspect="1"/>
          </p:cNvPicPr>
          <p:nvPr/>
        </p:nvPicPr>
        <p:blipFill>
          <a:blip r:embed="rId2"/>
          <a:stretch>
            <a:fillRect/>
          </a:stretch>
        </p:blipFill>
        <p:spPr>
          <a:xfrm>
            <a:off x="5724128" y="5085184"/>
            <a:ext cx="643508" cy="643508"/>
          </a:xfrm>
          <a:prstGeom prst="rect">
            <a:avLst/>
          </a:prstGeom>
        </p:spPr>
      </p:pic>
      <p:cxnSp>
        <p:nvCxnSpPr>
          <p:cNvPr id="23" name="直線矢印コネクタ 22">
            <a:extLst>
              <a:ext uri="{FF2B5EF4-FFF2-40B4-BE49-F238E27FC236}">
                <a16:creationId xmlns:a16="http://schemas.microsoft.com/office/drawing/2014/main" id="{50B19DB9-F11A-3C42-93A5-0B38FD8B60F1}"/>
              </a:ext>
            </a:extLst>
          </p:cNvPr>
          <p:cNvCxnSpPr>
            <a:cxnSpLocks/>
          </p:cNvCxnSpPr>
          <p:nvPr/>
        </p:nvCxnSpPr>
        <p:spPr>
          <a:xfrm>
            <a:off x="6372200" y="5812408"/>
            <a:ext cx="7920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9380B60B-7E49-4D48-B09B-1074CFB78B85}"/>
              </a:ext>
            </a:extLst>
          </p:cNvPr>
          <p:cNvPicPr>
            <a:picLocks noChangeAspect="1"/>
          </p:cNvPicPr>
          <p:nvPr/>
        </p:nvPicPr>
        <p:blipFill>
          <a:blip r:embed="rId3"/>
          <a:stretch>
            <a:fillRect/>
          </a:stretch>
        </p:blipFill>
        <p:spPr>
          <a:xfrm>
            <a:off x="6588224" y="5589240"/>
            <a:ext cx="427484" cy="427484"/>
          </a:xfrm>
          <a:prstGeom prst="rect">
            <a:avLst/>
          </a:prstGeom>
        </p:spPr>
      </p:pic>
      <p:sp>
        <p:nvSpPr>
          <p:cNvPr id="25" name="テキスト ボックス 24">
            <a:extLst>
              <a:ext uri="{FF2B5EF4-FFF2-40B4-BE49-F238E27FC236}">
                <a16:creationId xmlns:a16="http://schemas.microsoft.com/office/drawing/2014/main" id="{D3FCC7A5-56DD-9949-9BA6-2AA2711CAD55}"/>
              </a:ext>
            </a:extLst>
          </p:cNvPr>
          <p:cNvSpPr txBox="1"/>
          <p:nvPr/>
        </p:nvSpPr>
        <p:spPr>
          <a:xfrm>
            <a:off x="5004048" y="4077072"/>
            <a:ext cx="2723823" cy="646331"/>
          </a:xfrm>
          <a:prstGeom prst="rect">
            <a:avLst/>
          </a:prstGeom>
          <a:noFill/>
        </p:spPr>
        <p:txBody>
          <a:bodyPr wrap="none" rtlCol="0">
            <a:spAutoFit/>
          </a:bodyPr>
          <a:lstStyle/>
          <a:p>
            <a:r>
              <a:rPr kumimoji="1" lang="ja-JP" altLang="en-US"/>
              <a:t>途中のデータを</a:t>
            </a:r>
            <a:endParaRPr kumimoji="1" lang="en-US" altLang="ja-JP"/>
          </a:p>
          <a:p>
            <a:r>
              <a:rPr kumimoji="1" lang="ja-JP" altLang="en-US"/>
              <a:t>取り出すこともできない</a:t>
            </a:r>
          </a:p>
        </p:txBody>
      </p:sp>
      <p:pic>
        <p:nvPicPr>
          <p:cNvPr id="26" name="図 25">
            <a:extLst>
              <a:ext uri="{FF2B5EF4-FFF2-40B4-BE49-F238E27FC236}">
                <a16:creationId xmlns:a16="http://schemas.microsoft.com/office/drawing/2014/main" id="{5E5931D8-917A-1A41-B381-93EB0AB00C3B}"/>
              </a:ext>
            </a:extLst>
          </p:cNvPr>
          <p:cNvPicPr>
            <a:picLocks noChangeAspect="1"/>
          </p:cNvPicPr>
          <p:nvPr/>
        </p:nvPicPr>
        <p:blipFill>
          <a:blip r:embed="rId4"/>
          <a:stretch>
            <a:fillRect/>
          </a:stretch>
        </p:blipFill>
        <p:spPr>
          <a:xfrm>
            <a:off x="7380312" y="2060848"/>
            <a:ext cx="1089081" cy="1213085"/>
          </a:xfrm>
          <a:prstGeom prst="rect">
            <a:avLst/>
          </a:prstGeom>
        </p:spPr>
      </p:pic>
      <p:sp>
        <p:nvSpPr>
          <p:cNvPr id="27" name="テキスト ボックス 26">
            <a:extLst>
              <a:ext uri="{FF2B5EF4-FFF2-40B4-BE49-F238E27FC236}">
                <a16:creationId xmlns:a16="http://schemas.microsoft.com/office/drawing/2014/main" id="{E8515466-53AA-8F45-8F96-45D2600B9EAD}"/>
              </a:ext>
            </a:extLst>
          </p:cNvPr>
          <p:cNvSpPr txBox="1"/>
          <p:nvPr/>
        </p:nvSpPr>
        <p:spPr>
          <a:xfrm>
            <a:off x="5548144" y="3356992"/>
            <a:ext cx="3595856" cy="307777"/>
          </a:xfrm>
          <a:prstGeom prst="rect">
            <a:avLst/>
          </a:prstGeom>
          <a:noFill/>
        </p:spPr>
        <p:txBody>
          <a:bodyPr wrap="none" rtlCol="0">
            <a:spAutoFit/>
          </a:bodyPr>
          <a:lstStyle/>
          <a:p>
            <a:r>
              <a:rPr lang="en-US" altLang="ja-JP" sz="1400"/>
              <a:t>※</a:t>
            </a:r>
            <a:r>
              <a:rPr lang="ja-JP" altLang="en-US" sz="1400"/>
              <a:t>荷物は重いので一度に一つしか持てない</a:t>
            </a:r>
            <a:endParaRPr kumimoji="1" lang="ja-JP" altLang="en-US" sz="1400"/>
          </a:p>
        </p:txBody>
      </p:sp>
    </p:spTree>
    <p:extLst>
      <p:ext uri="{BB962C8B-B14F-4D97-AF65-F5344CB8AC3E}">
        <p14:creationId xmlns:p14="http://schemas.microsoft.com/office/powerpoint/2010/main" val="373560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ja-JP" altLang="en-US" dirty="0" smtClean="0"/>
              <a:t>余談：</a:t>
            </a:r>
            <a:r>
              <a:rPr kumimoji="1" lang="en-US" altLang="ja-JP" dirty="0" smtClean="0"/>
              <a:t>AI</a:t>
            </a:r>
            <a:r>
              <a:rPr lang="ja-JP" altLang="en-US" dirty="0" smtClean="0"/>
              <a:t>に意識はあるか？</a:t>
            </a:r>
            <a:endParaRPr kumimoji="1" lang="ja-JP" altLang="en-US" dirty="0"/>
          </a:p>
        </p:txBody>
      </p:sp>
      <p:pic>
        <p:nvPicPr>
          <p:cNvPr id="2052" name="Picture 4" descr="耳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987" y="2095915"/>
            <a:ext cx="744017" cy="8778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脳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284" y="862365"/>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横から見た目のイラスト（人体）"/>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00" y="1303827"/>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上半身のイラスト（人体）"/>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9809" y="1034268"/>
            <a:ext cx="1161963" cy="214384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虹色の鉱石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7284" y="2374533"/>
            <a:ext cx="937220" cy="937220"/>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p:cNvSpPr/>
          <p:nvPr/>
        </p:nvSpPr>
        <p:spPr>
          <a:xfrm>
            <a:off x="2378931" y="2023907"/>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カギ線コネクタ 6"/>
          <p:cNvCxnSpPr>
            <a:stCxn id="2056" idx="3"/>
            <a:endCxn id="5" idx="2"/>
          </p:cNvCxnSpPr>
          <p:nvPr/>
        </p:nvCxnSpPr>
        <p:spPr>
          <a:xfrm>
            <a:off x="1437004" y="1771879"/>
            <a:ext cx="941927" cy="360040"/>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カギ線コネクタ 8"/>
          <p:cNvCxnSpPr>
            <a:stCxn id="2052" idx="3"/>
            <a:endCxn id="5" idx="2"/>
          </p:cNvCxnSpPr>
          <p:nvPr/>
        </p:nvCxnSpPr>
        <p:spPr>
          <a:xfrm flipV="1">
            <a:off x="1437004" y="2131919"/>
            <a:ext cx="941927" cy="402944"/>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カギ線コネクタ 10"/>
          <p:cNvCxnSpPr>
            <a:stCxn id="5" idx="6"/>
            <a:endCxn id="2054" idx="1"/>
          </p:cNvCxnSpPr>
          <p:nvPr/>
        </p:nvCxnSpPr>
        <p:spPr>
          <a:xfrm flipV="1">
            <a:off x="2594955" y="1438429"/>
            <a:ext cx="1362329" cy="693490"/>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カギ線コネクタ 12"/>
          <p:cNvCxnSpPr>
            <a:stCxn id="5" idx="6"/>
            <a:endCxn id="2060" idx="1"/>
          </p:cNvCxnSpPr>
          <p:nvPr/>
        </p:nvCxnSpPr>
        <p:spPr>
          <a:xfrm>
            <a:off x="2594955" y="2131919"/>
            <a:ext cx="1362329" cy="711224"/>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楕円 21"/>
          <p:cNvSpPr/>
          <p:nvPr/>
        </p:nvSpPr>
        <p:spPr>
          <a:xfrm>
            <a:off x="6117524" y="1329477"/>
            <a:ext cx="216024" cy="216024"/>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6117524" y="2727218"/>
            <a:ext cx="216024" cy="216024"/>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p:cNvCxnSpPr>
            <a:stCxn id="2054" idx="3"/>
            <a:endCxn id="22" idx="2"/>
          </p:cNvCxnSpPr>
          <p:nvPr/>
        </p:nvCxnSpPr>
        <p:spPr>
          <a:xfrm flipV="1">
            <a:off x="5109412" y="1437489"/>
            <a:ext cx="1008112" cy="9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060" idx="3"/>
            <a:endCxn id="23" idx="2"/>
          </p:cNvCxnSpPr>
          <p:nvPr/>
        </p:nvCxnSpPr>
        <p:spPr>
          <a:xfrm flipV="1">
            <a:off x="4894504" y="2835230"/>
            <a:ext cx="1223020" cy="79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2170544" y="1514768"/>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32" name="テキスト ボックス 31"/>
          <p:cNvSpPr txBox="1"/>
          <p:nvPr/>
        </p:nvSpPr>
        <p:spPr>
          <a:xfrm>
            <a:off x="5878944" y="826659"/>
            <a:ext cx="646331" cy="369332"/>
          </a:xfrm>
          <a:prstGeom prst="rect">
            <a:avLst/>
          </a:prstGeom>
          <a:noFill/>
        </p:spPr>
        <p:txBody>
          <a:bodyPr wrap="none" rtlCol="0">
            <a:spAutoFit/>
          </a:bodyPr>
          <a:lstStyle/>
          <a:p>
            <a:r>
              <a:rPr lang="ja-JP" altLang="en-US" dirty="0"/>
              <a:t>出力</a:t>
            </a:r>
            <a:endParaRPr kumimoji="1" lang="ja-JP" altLang="en-US" dirty="0"/>
          </a:p>
        </p:txBody>
      </p:sp>
      <p:cxnSp>
        <p:nvCxnSpPr>
          <p:cNvPr id="26" name="カギ線コネクタ 25"/>
          <p:cNvCxnSpPr>
            <a:stCxn id="22" idx="6"/>
            <a:endCxn id="2058" idx="1"/>
          </p:cNvCxnSpPr>
          <p:nvPr/>
        </p:nvCxnSpPr>
        <p:spPr>
          <a:xfrm>
            <a:off x="6333548" y="1437489"/>
            <a:ext cx="766261" cy="668701"/>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6243780" y="1690260"/>
            <a:ext cx="0" cy="89592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756725" y="1893460"/>
            <a:ext cx="1338828" cy="646331"/>
          </a:xfrm>
          <a:prstGeom prst="rect">
            <a:avLst/>
          </a:prstGeom>
          <a:noFill/>
        </p:spPr>
        <p:txBody>
          <a:bodyPr wrap="none" rtlCol="0">
            <a:spAutoFit/>
          </a:bodyPr>
          <a:lstStyle/>
          <a:p>
            <a:r>
              <a:rPr lang="ja-JP" altLang="en-US" dirty="0" smtClean="0"/>
              <a:t>同じになる</a:t>
            </a:r>
            <a:endParaRPr lang="en-US" altLang="ja-JP" dirty="0" smtClean="0"/>
          </a:p>
          <a:p>
            <a:r>
              <a:rPr lang="ja-JP" altLang="en-US" dirty="0" smtClean="0"/>
              <a:t>ように学習</a:t>
            </a:r>
            <a:endParaRPr lang="en-US" altLang="ja-JP" dirty="0" smtClean="0"/>
          </a:p>
        </p:txBody>
      </p:sp>
      <p:pic>
        <p:nvPicPr>
          <p:cNvPr id="41" name="Picture 4" descr="耳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368" y="5277832"/>
            <a:ext cx="744017" cy="87789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脳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665" y="4044282"/>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横から見た目のイラスト（人体）"/>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81" y="4485744"/>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上半身のイラスト（人体）"/>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5190" y="4216185"/>
            <a:ext cx="1161963" cy="214384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虹色の鉱石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2665" y="5556450"/>
            <a:ext cx="937220" cy="937220"/>
          </a:xfrm>
          <a:prstGeom prst="rect">
            <a:avLst/>
          </a:prstGeom>
          <a:noFill/>
          <a:extLst>
            <a:ext uri="{909E8E84-426E-40DD-AFC4-6F175D3DCCD1}">
              <a14:hiddenFill xmlns:a14="http://schemas.microsoft.com/office/drawing/2010/main">
                <a:solidFill>
                  <a:srgbClr val="FFFFFF"/>
                </a:solidFill>
              </a14:hiddenFill>
            </a:ext>
          </a:extLst>
        </p:spPr>
      </p:pic>
      <p:sp>
        <p:nvSpPr>
          <p:cNvPr id="46" name="楕円 45"/>
          <p:cNvSpPr/>
          <p:nvPr/>
        </p:nvSpPr>
        <p:spPr>
          <a:xfrm>
            <a:off x="2374312" y="5205824"/>
            <a:ext cx="216024" cy="2160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カギ線コネクタ 46"/>
          <p:cNvCxnSpPr>
            <a:stCxn id="43" idx="3"/>
            <a:endCxn id="46" idx="2"/>
          </p:cNvCxnSpPr>
          <p:nvPr/>
        </p:nvCxnSpPr>
        <p:spPr>
          <a:xfrm>
            <a:off x="1432385" y="4953796"/>
            <a:ext cx="941927" cy="360040"/>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カギ線コネクタ 47"/>
          <p:cNvCxnSpPr>
            <a:stCxn id="41" idx="3"/>
            <a:endCxn id="46" idx="2"/>
          </p:cNvCxnSpPr>
          <p:nvPr/>
        </p:nvCxnSpPr>
        <p:spPr>
          <a:xfrm flipV="1">
            <a:off x="1432385" y="5313836"/>
            <a:ext cx="941927" cy="402944"/>
          </a:xfrm>
          <a:prstGeom prst="bentConnector3">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46" idx="6"/>
            <a:endCxn id="42" idx="1"/>
          </p:cNvCxnSpPr>
          <p:nvPr/>
        </p:nvCxnSpPr>
        <p:spPr>
          <a:xfrm flipV="1">
            <a:off x="2590336" y="4620346"/>
            <a:ext cx="1362329" cy="693490"/>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46" idx="6"/>
            <a:endCxn id="45" idx="1"/>
          </p:cNvCxnSpPr>
          <p:nvPr/>
        </p:nvCxnSpPr>
        <p:spPr>
          <a:xfrm>
            <a:off x="2590336" y="5313836"/>
            <a:ext cx="1362329" cy="711224"/>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楕円 50"/>
          <p:cNvSpPr/>
          <p:nvPr/>
        </p:nvSpPr>
        <p:spPr>
          <a:xfrm>
            <a:off x="6112905" y="4511394"/>
            <a:ext cx="216024" cy="216024"/>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6112905" y="5909135"/>
            <a:ext cx="216024" cy="216024"/>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p:cNvCxnSpPr>
            <a:stCxn id="42" idx="3"/>
            <a:endCxn id="51" idx="2"/>
          </p:cNvCxnSpPr>
          <p:nvPr/>
        </p:nvCxnSpPr>
        <p:spPr>
          <a:xfrm flipV="1">
            <a:off x="5104793" y="4619406"/>
            <a:ext cx="1008112" cy="94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stCxn id="45" idx="3"/>
            <a:endCxn id="52" idx="2"/>
          </p:cNvCxnSpPr>
          <p:nvPr/>
        </p:nvCxnSpPr>
        <p:spPr>
          <a:xfrm flipV="1">
            <a:off x="4889885" y="6017147"/>
            <a:ext cx="1223020" cy="7913"/>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2165925" y="4696685"/>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56" name="テキスト ボックス 55"/>
          <p:cNvSpPr txBox="1"/>
          <p:nvPr/>
        </p:nvSpPr>
        <p:spPr>
          <a:xfrm>
            <a:off x="5874325" y="4008576"/>
            <a:ext cx="646331" cy="369332"/>
          </a:xfrm>
          <a:prstGeom prst="rect">
            <a:avLst/>
          </a:prstGeom>
          <a:noFill/>
        </p:spPr>
        <p:txBody>
          <a:bodyPr wrap="none" rtlCol="0">
            <a:spAutoFit/>
          </a:bodyPr>
          <a:lstStyle/>
          <a:p>
            <a:r>
              <a:rPr lang="ja-JP" altLang="en-US" dirty="0"/>
              <a:t>出力</a:t>
            </a:r>
            <a:endParaRPr kumimoji="1" lang="ja-JP" altLang="en-US" dirty="0"/>
          </a:p>
        </p:txBody>
      </p:sp>
      <p:cxnSp>
        <p:nvCxnSpPr>
          <p:cNvPr id="57" name="カギ線コネクタ 56"/>
          <p:cNvCxnSpPr>
            <a:stCxn id="52" idx="6"/>
            <a:endCxn id="44" idx="1"/>
          </p:cNvCxnSpPr>
          <p:nvPr/>
        </p:nvCxnSpPr>
        <p:spPr>
          <a:xfrm flipV="1">
            <a:off x="6328929" y="5288107"/>
            <a:ext cx="766261" cy="729040"/>
          </a:xfrm>
          <a:prstGeom prst="bent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4350327" y="6446981"/>
            <a:ext cx="4288353" cy="338554"/>
          </a:xfrm>
          <a:prstGeom prst="rect">
            <a:avLst/>
          </a:prstGeom>
          <a:noFill/>
        </p:spPr>
        <p:txBody>
          <a:bodyPr wrap="none" rtlCol="0">
            <a:spAutoFit/>
          </a:bodyPr>
          <a:lstStyle/>
          <a:p>
            <a:r>
              <a:rPr lang="ja-JP" altLang="en-US" sz="1600" dirty="0" smtClean="0"/>
              <a:t>グレッグ・イーガン「ぼくになることを」等</a:t>
            </a:r>
            <a:endParaRPr kumimoji="1" lang="ja-JP" altLang="en-US" sz="1600" dirty="0"/>
          </a:p>
        </p:txBody>
      </p:sp>
      <p:sp>
        <p:nvSpPr>
          <p:cNvPr id="37" name="テキスト ボックス 36"/>
          <p:cNvSpPr txBox="1"/>
          <p:nvPr/>
        </p:nvSpPr>
        <p:spPr>
          <a:xfrm>
            <a:off x="4230254" y="2669314"/>
            <a:ext cx="420308" cy="400110"/>
          </a:xfrm>
          <a:prstGeom prst="rect">
            <a:avLst/>
          </a:prstGeom>
          <a:noFill/>
        </p:spPr>
        <p:txBody>
          <a:bodyPr wrap="none" rtlCol="0">
            <a:spAutoFit/>
          </a:bodyPr>
          <a:lstStyle/>
          <a:p>
            <a:r>
              <a:rPr kumimoji="1" lang="en-US" altLang="ja-JP" sz="2000" dirty="0" smtClean="0"/>
              <a:t>AI</a:t>
            </a:r>
            <a:endParaRPr kumimoji="1" lang="ja-JP" altLang="en-US" sz="2000" dirty="0"/>
          </a:p>
        </p:txBody>
      </p:sp>
      <p:sp>
        <p:nvSpPr>
          <p:cNvPr id="63" name="テキスト ボックス 62"/>
          <p:cNvSpPr txBox="1"/>
          <p:nvPr/>
        </p:nvSpPr>
        <p:spPr>
          <a:xfrm>
            <a:off x="4234872" y="5860467"/>
            <a:ext cx="420308" cy="400110"/>
          </a:xfrm>
          <a:prstGeom prst="rect">
            <a:avLst/>
          </a:prstGeom>
          <a:noFill/>
        </p:spPr>
        <p:txBody>
          <a:bodyPr wrap="none" rtlCol="0">
            <a:spAutoFit/>
          </a:bodyPr>
          <a:lstStyle/>
          <a:p>
            <a:r>
              <a:rPr kumimoji="1" lang="en-US" altLang="ja-JP" sz="2000" dirty="0" smtClean="0"/>
              <a:t>AI</a:t>
            </a:r>
            <a:endParaRPr kumimoji="1" lang="ja-JP" altLang="en-US" sz="2000" dirty="0"/>
          </a:p>
        </p:txBody>
      </p:sp>
      <p:sp>
        <p:nvSpPr>
          <p:cNvPr id="38" name="下矢印 37"/>
          <p:cNvSpPr/>
          <p:nvPr/>
        </p:nvSpPr>
        <p:spPr>
          <a:xfrm>
            <a:off x="1117599" y="3426691"/>
            <a:ext cx="618837" cy="62742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1791855" y="3528292"/>
            <a:ext cx="7263527" cy="461665"/>
          </a:xfrm>
          <a:prstGeom prst="rect">
            <a:avLst/>
          </a:prstGeom>
          <a:noFill/>
        </p:spPr>
        <p:txBody>
          <a:bodyPr wrap="none" rtlCol="0">
            <a:spAutoFit/>
          </a:bodyPr>
          <a:lstStyle/>
          <a:p>
            <a:r>
              <a:rPr kumimoji="1" lang="ja-JP" altLang="en-US" sz="2400" dirty="0" smtClean="0"/>
              <a:t>「スイッチ」により、この人の意識は失われたか？</a:t>
            </a:r>
            <a:endParaRPr kumimoji="1" lang="ja-JP" altLang="en-US" sz="2400" dirty="0"/>
          </a:p>
        </p:txBody>
      </p:sp>
    </p:spTree>
    <p:extLst>
      <p:ext uri="{BB962C8B-B14F-4D97-AF65-F5344CB8AC3E}">
        <p14:creationId xmlns:p14="http://schemas.microsoft.com/office/powerpoint/2010/main" val="352178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FE7A52B-E605-BB4A-902F-D4C0C3C41876}"/>
              </a:ext>
            </a:extLst>
          </p:cNvPr>
          <p:cNvSpPr>
            <a:spLocks noGrp="1"/>
          </p:cNvSpPr>
          <p:nvPr>
            <p:ph type="body" sz="quarter" idx="10"/>
          </p:nvPr>
        </p:nvSpPr>
        <p:spPr/>
        <p:txBody>
          <a:bodyPr/>
          <a:lstStyle/>
          <a:p>
            <a:r>
              <a:rPr kumimoji="1" lang="ja-JP" altLang="en-US"/>
              <a:t>スタックマシン</a:t>
            </a:r>
          </a:p>
        </p:txBody>
      </p:sp>
      <p:sp>
        <p:nvSpPr>
          <p:cNvPr id="3" name="テキスト ボックス 2">
            <a:extLst>
              <a:ext uri="{FF2B5EF4-FFF2-40B4-BE49-F238E27FC236}">
                <a16:creationId xmlns:a16="http://schemas.microsoft.com/office/drawing/2014/main" id="{2F97477A-BFBF-8C4F-808F-E0E85609F3B2}"/>
              </a:ext>
            </a:extLst>
          </p:cNvPr>
          <p:cNvSpPr txBox="1"/>
          <p:nvPr/>
        </p:nvSpPr>
        <p:spPr>
          <a:xfrm>
            <a:off x="1331640" y="1340768"/>
            <a:ext cx="5724644" cy="461665"/>
          </a:xfrm>
          <a:prstGeom prst="rect">
            <a:avLst/>
          </a:prstGeom>
          <a:noFill/>
        </p:spPr>
        <p:txBody>
          <a:bodyPr wrap="none" rtlCol="0">
            <a:spAutoFit/>
          </a:bodyPr>
          <a:lstStyle/>
          <a:p>
            <a:r>
              <a:rPr kumimoji="1" lang="ja-JP" altLang="en-US" sz="2400"/>
              <a:t>メモリとしてスタックを使う仮想マシン</a:t>
            </a:r>
          </a:p>
        </p:txBody>
      </p:sp>
      <p:sp>
        <p:nvSpPr>
          <p:cNvPr id="5" name="テキスト ボックス 4">
            <a:extLst>
              <a:ext uri="{FF2B5EF4-FFF2-40B4-BE49-F238E27FC236}">
                <a16:creationId xmlns:a16="http://schemas.microsoft.com/office/drawing/2014/main" id="{E2D2EE1C-B0ED-5F49-85EE-C2E1D449F458}"/>
              </a:ext>
            </a:extLst>
          </p:cNvPr>
          <p:cNvSpPr txBox="1"/>
          <p:nvPr/>
        </p:nvSpPr>
        <p:spPr>
          <a:xfrm>
            <a:off x="545872" y="3501008"/>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6" name="テキスト ボックス 5">
            <a:extLst>
              <a:ext uri="{FF2B5EF4-FFF2-40B4-BE49-F238E27FC236}">
                <a16:creationId xmlns:a16="http://schemas.microsoft.com/office/drawing/2014/main" id="{7FA99F18-1D2D-FF49-9815-722A7D4390F7}"/>
              </a:ext>
            </a:extLst>
          </p:cNvPr>
          <p:cNvSpPr txBox="1"/>
          <p:nvPr/>
        </p:nvSpPr>
        <p:spPr>
          <a:xfrm>
            <a:off x="2562096" y="3212976"/>
            <a:ext cx="2520280" cy="1200329"/>
          </a:xfrm>
          <a:prstGeom prst="rect">
            <a:avLst/>
          </a:prstGeom>
          <a:noFill/>
          <a:ln>
            <a:solidFill>
              <a:schemeClr val="tx1"/>
            </a:solidFill>
          </a:ln>
        </p:spPr>
        <p:txBody>
          <a:bodyPr wrap="square" rtlCol="0">
            <a:spAutoFit/>
          </a:bodyPr>
          <a:lstStyle/>
          <a:p>
            <a:r>
              <a:rPr kumimoji="1" lang="en-US" altLang="ja-JP" sz="2400" dirty="0"/>
              <a:t>LOAD_CONST 3</a:t>
            </a:r>
          </a:p>
          <a:p>
            <a:r>
              <a:rPr kumimoji="1" lang="en-US" altLang="ja-JP" sz="2400" dirty="0"/>
              <a:t>LOAD_CONST 4</a:t>
            </a:r>
          </a:p>
          <a:p>
            <a:r>
              <a:rPr lang="en-US" altLang="ja-JP" sz="2400" dirty="0"/>
              <a:t>BINARY_ADD</a:t>
            </a:r>
            <a:endParaRPr kumimoji="1" lang="ja-JP" altLang="en-US" sz="2400" dirty="0"/>
          </a:p>
        </p:txBody>
      </p:sp>
      <p:sp>
        <p:nvSpPr>
          <p:cNvPr id="7" name="テキスト ボックス 6">
            <a:extLst>
              <a:ext uri="{FF2B5EF4-FFF2-40B4-BE49-F238E27FC236}">
                <a16:creationId xmlns:a16="http://schemas.microsoft.com/office/drawing/2014/main" id="{5CA0B885-46CD-BA40-92BA-EA81201B5D2D}"/>
              </a:ext>
            </a:extLst>
          </p:cNvPr>
          <p:cNvSpPr txBox="1"/>
          <p:nvPr/>
        </p:nvSpPr>
        <p:spPr>
          <a:xfrm>
            <a:off x="539552" y="2636912"/>
            <a:ext cx="1467068" cy="400110"/>
          </a:xfrm>
          <a:prstGeom prst="rect">
            <a:avLst/>
          </a:prstGeom>
          <a:noFill/>
        </p:spPr>
        <p:txBody>
          <a:bodyPr wrap="none" rtlCol="0">
            <a:spAutoFit/>
          </a:bodyPr>
          <a:lstStyle/>
          <a:p>
            <a:r>
              <a:rPr kumimoji="1" lang="ja-JP" altLang="en-US" sz="2000"/>
              <a:t>プログラム</a:t>
            </a:r>
          </a:p>
        </p:txBody>
      </p:sp>
      <p:sp>
        <p:nvSpPr>
          <p:cNvPr id="8" name="テキスト ボックス 7">
            <a:extLst>
              <a:ext uri="{FF2B5EF4-FFF2-40B4-BE49-F238E27FC236}">
                <a16:creationId xmlns:a16="http://schemas.microsoft.com/office/drawing/2014/main" id="{DD75C904-C1CC-484E-91A6-81C2B403A3A1}"/>
              </a:ext>
            </a:extLst>
          </p:cNvPr>
          <p:cNvSpPr txBox="1"/>
          <p:nvPr/>
        </p:nvSpPr>
        <p:spPr>
          <a:xfrm>
            <a:off x="2922136" y="2636912"/>
            <a:ext cx="1723549" cy="400110"/>
          </a:xfrm>
          <a:prstGeom prst="rect">
            <a:avLst/>
          </a:prstGeom>
          <a:noFill/>
        </p:spPr>
        <p:txBody>
          <a:bodyPr wrap="none" rtlCol="0">
            <a:spAutoFit/>
          </a:bodyPr>
          <a:lstStyle/>
          <a:p>
            <a:r>
              <a:rPr kumimoji="1" lang="ja-JP" altLang="en-US" sz="2000"/>
              <a:t>バイトコード</a:t>
            </a:r>
          </a:p>
        </p:txBody>
      </p:sp>
      <p:sp>
        <p:nvSpPr>
          <p:cNvPr id="9" name="テキスト ボックス 8">
            <a:extLst>
              <a:ext uri="{FF2B5EF4-FFF2-40B4-BE49-F238E27FC236}">
                <a16:creationId xmlns:a16="http://schemas.microsoft.com/office/drawing/2014/main" id="{A28EA1A3-33E1-574D-A5F1-95295326000A}"/>
              </a:ext>
            </a:extLst>
          </p:cNvPr>
          <p:cNvSpPr txBox="1"/>
          <p:nvPr/>
        </p:nvSpPr>
        <p:spPr>
          <a:xfrm>
            <a:off x="5565989" y="3212976"/>
            <a:ext cx="3570208" cy="1200329"/>
          </a:xfrm>
          <a:prstGeom prst="rect">
            <a:avLst/>
          </a:prstGeom>
          <a:noFill/>
        </p:spPr>
        <p:txBody>
          <a:bodyPr wrap="none" rtlCol="0">
            <a:spAutoFit/>
          </a:bodyPr>
          <a:lstStyle/>
          <a:p>
            <a:r>
              <a:rPr kumimoji="1" lang="ja-JP" altLang="en-US" sz="2400">
                <a:solidFill>
                  <a:srgbClr val="011893"/>
                </a:solidFill>
              </a:rPr>
              <a:t>スタック</a:t>
            </a:r>
            <a:r>
              <a:rPr kumimoji="1" lang="ja-JP" altLang="en-US" sz="2400"/>
              <a:t>に</a:t>
            </a:r>
            <a:r>
              <a:rPr kumimoji="1" lang="en-US" altLang="ja-JP" sz="2400"/>
              <a:t>3</a:t>
            </a:r>
            <a:r>
              <a:rPr kumimoji="1" lang="ja-JP" altLang="en-US" sz="2400"/>
              <a:t>を積む</a:t>
            </a:r>
            <a:endParaRPr kumimoji="1" lang="en-US" altLang="ja-JP" sz="2400"/>
          </a:p>
          <a:p>
            <a:r>
              <a:rPr lang="ja-JP" altLang="en-US" sz="2400">
                <a:solidFill>
                  <a:srgbClr val="011893"/>
                </a:solidFill>
              </a:rPr>
              <a:t>スタック</a:t>
            </a:r>
            <a:r>
              <a:rPr lang="ja-JP" altLang="en-US" sz="2400"/>
              <a:t>に</a:t>
            </a:r>
            <a:r>
              <a:rPr lang="en-US" altLang="ja-JP" sz="2400"/>
              <a:t>4</a:t>
            </a:r>
            <a:r>
              <a:rPr lang="ja-JP" altLang="en-US" sz="2400"/>
              <a:t>を積む</a:t>
            </a:r>
            <a:endParaRPr lang="en-US" altLang="ja-JP" sz="2400"/>
          </a:p>
          <a:p>
            <a:r>
              <a:rPr kumimoji="1" lang="ja-JP" altLang="en-US" sz="2400">
                <a:solidFill>
                  <a:srgbClr val="011893"/>
                </a:solidFill>
              </a:rPr>
              <a:t>スタック</a:t>
            </a:r>
            <a:r>
              <a:rPr kumimoji="1" lang="ja-JP" altLang="en-US" sz="2400"/>
              <a:t>の上二つを足す</a:t>
            </a:r>
          </a:p>
        </p:txBody>
      </p:sp>
      <p:sp>
        <p:nvSpPr>
          <p:cNvPr id="10" name="下矢印 9">
            <a:extLst>
              <a:ext uri="{FF2B5EF4-FFF2-40B4-BE49-F238E27FC236}">
                <a16:creationId xmlns:a16="http://schemas.microsoft.com/office/drawing/2014/main" id="{C61DD7CD-FCDB-7B48-B93B-57DF370D66B1}"/>
              </a:ext>
            </a:extLst>
          </p:cNvPr>
          <p:cNvSpPr/>
          <p:nvPr/>
        </p:nvSpPr>
        <p:spPr>
          <a:xfrm rot="16200000">
            <a:off x="2082112" y="3614632"/>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E9AAA0D3-9C4F-AB43-B1F1-FA0F6FF8ADDF}"/>
              </a:ext>
            </a:extLst>
          </p:cNvPr>
          <p:cNvSpPr/>
          <p:nvPr/>
        </p:nvSpPr>
        <p:spPr>
          <a:xfrm rot="16200000">
            <a:off x="5178456" y="3614633"/>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テキスト ボックス 11">
            <a:extLst>
              <a:ext uri="{FF2B5EF4-FFF2-40B4-BE49-F238E27FC236}">
                <a16:creationId xmlns:a16="http://schemas.microsoft.com/office/drawing/2014/main" id="{42E8F017-C4B2-D344-97DF-E7496BF668F6}"/>
              </a:ext>
            </a:extLst>
          </p:cNvPr>
          <p:cNvSpPr txBox="1"/>
          <p:nvPr/>
        </p:nvSpPr>
        <p:spPr>
          <a:xfrm>
            <a:off x="5724128" y="2636912"/>
            <a:ext cx="3005951" cy="400110"/>
          </a:xfrm>
          <a:prstGeom prst="rect">
            <a:avLst/>
          </a:prstGeom>
          <a:noFill/>
        </p:spPr>
        <p:txBody>
          <a:bodyPr wrap="none" rtlCol="0">
            <a:spAutoFit/>
          </a:bodyPr>
          <a:lstStyle/>
          <a:p>
            <a:r>
              <a:rPr kumimoji="1" lang="ja-JP" altLang="en-US" sz="2000"/>
              <a:t>スタックマシンでの動作</a:t>
            </a:r>
          </a:p>
        </p:txBody>
      </p:sp>
    </p:spTree>
    <p:extLst>
      <p:ext uri="{BB962C8B-B14F-4D97-AF65-F5344CB8AC3E}">
        <p14:creationId xmlns:p14="http://schemas.microsoft.com/office/powerpoint/2010/main" val="738355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AD0439C-1F06-464C-A56F-807F92C66339}"/>
              </a:ext>
            </a:extLst>
          </p:cNvPr>
          <p:cNvSpPr>
            <a:spLocks noGrp="1"/>
          </p:cNvSpPr>
          <p:nvPr>
            <p:ph type="body" sz="quarter" idx="10"/>
          </p:nvPr>
        </p:nvSpPr>
        <p:spPr/>
        <p:txBody>
          <a:bodyPr/>
          <a:lstStyle/>
          <a:p>
            <a:r>
              <a:rPr kumimoji="1" lang="ja-JP" altLang="en-US"/>
              <a:t>スタックマシン</a:t>
            </a:r>
          </a:p>
        </p:txBody>
      </p:sp>
      <p:sp>
        <p:nvSpPr>
          <p:cNvPr id="3" name="平行四辺形 2">
            <a:extLst>
              <a:ext uri="{FF2B5EF4-FFF2-40B4-BE49-F238E27FC236}">
                <a16:creationId xmlns:a16="http://schemas.microsoft.com/office/drawing/2014/main" id="{F7CE282B-83ED-5F41-8B95-48AAB41C8338}"/>
              </a:ext>
            </a:extLst>
          </p:cNvPr>
          <p:cNvSpPr/>
          <p:nvPr/>
        </p:nvSpPr>
        <p:spPr>
          <a:xfrm rot="221800">
            <a:off x="5298214" y="267890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2798C36-4EAC-E84B-96D0-84C9E0C44F3E}"/>
              </a:ext>
            </a:extLst>
          </p:cNvPr>
          <p:cNvSpPr/>
          <p:nvPr/>
        </p:nvSpPr>
        <p:spPr>
          <a:xfrm>
            <a:off x="1547664" y="1124744"/>
            <a:ext cx="2016224" cy="369332"/>
          </a:xfrm>
          <a:prstGeom prst="rect">
            <a:avLst/>
          </a:prstGeom>
        </p:spPr>
        <p:txBody>
          <a:bodyPr wrap="square">
            <a:spAutoFit/>
          </a:bodyPr>
          <a:lstStyle/>
          <a:p>
            <a:r>
              <a:rPr lang="en-US" altLang="ja-JP" dirty="0"/>
              <a:t>LOAD_CONST 3</a:t>
            </a:r>
          </a:p>
        </p:txBody>
      </p:sp>
      <p:grpSp>
        <p:nvGrpSpPr>
          <p:cNvPr id="5" name="グループ化 4">
            <a:extLst>
              <a:ext uri="{FF2B5EF4-FFF2-40B4-BE49-F238E27FC236}">
                <a16:creationId xmlns:a16="http://schemas.microsoft.com/office/drawing/2014/main" id="{150EC068-CA51-064F-BC6D-BAA235492F7B}"/>
              </a:ext>
            </a:extLst>
          </p:cNvPr>
          <p:cNvGrpSpPr/>
          <p:nvPr/>
        </p:nvGrpSpPr>
        <p:grpSpPr>
          <a:xfrm>
            <a:off x="2339753" y="1916832"/>
            <a:ext cx="643508" cy="643508"/>
            <a:chOff x="1115616" y="1556792"/>
            <a:chExt cx="643508" cy="643508"/>
          </a:xfrm>
        </p:grpSpPr>
        <p:pic>
          <p:nvPicPr>
            <p:cNvPr id="6" name="図 5">
              <a:extLst>
                <a:ext uri="{FF2B5EF4-FFF2-40B4-BE49-F238E27FC236}">
                  <a16:creationId xmlns:a16="http://schemas.microsoft.com/office/drawing/2014/main" id="{67A63AAC-0042-8340-8158-EABF70B419E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 name="テキスト ボックス 6">
              <a:extLst>
                <a:ext uri="{FF2B5EF4-FFF2-40B4-BE49-F238E27FC236}">
                  <a16:creationId xmlns:a16="http://schemas.microsoft.com/office/drawing/2014/main" id="{1DED2F0C-2A50-034D-B24E-50C0B972FD81}"/>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sp>
        <p:nvSpPr>
          <p:cNvPr id="8" name="円弧 7">
            <a:extLst>
              <a:ext uri="{FF2B5EF4-FFF2-40B4-BE49-F238E27FC236}">
                <a16:creationId xmlns:a16="http://schemas.microsoft.com/office/drawing/2014/main" id="{F33C7885-B107-A94B-8CA5-F72D6166D599}"/>
              </a:ext>
            </a:extLst>
          </p:cNvPr>
          <p:cNvSpPr/>
          <p:nvPr/>
        </p:nvSpPr>
        <p:spPr>
          <a:xfrm>
            <a:off x="2339753" y="2276872"/>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692A38-C611-E944-9D12-2142E9C272A9}"/>
              </a:ext>
            </a:extLst>
          </p:cNvPr>
          <p:cNvSpPr txBox="1"/>
          <p:nvPr/>
        </p:nvSpPr>
        <p:spPr>
          <a:xfrm>
            <a:off x="2987825" y="1844824"/>
            <a:ext cx="639919" cy="369332"/>
          </a:xfrm>
          <a:prstGeom prst="rect">
            <a:avLst/>
          </a:prstGeom>
          <a:noFill/>
        </p:spPr>
        <p:txBody>
          <a:bodyPr wrap="none" rtlCol="0">
            <a:spAutoFit/>
          </a:bodyPr>
          <a:lstStyle/>
          <a:p>
            <a:r>
              <a:rPr kumimoji="1" lang="en-US" altLang="ja-JP"/>
              <a:t>push</a:t>
            </a:r>
            <a:endParaRPr kumimoji="1" lang="ja-JP" altLang="en-US"/>
          </a:p>
        </p:txBody>
      </p:sp>
      <p:sp>
        <p:nvSpPr>
          <p:cNvPr id="10" name="正方形/長方形 9">
            <a:extLst>
              <a:ext uri="{FF2B5EF4-FFF2-40B4-BE49-F238E27FC236}">
                <a16:creationId xmlns:a16="http://schemas.microsoft.com/office/drawing/2014/main" id="{D6047764-DE39-CD47-BCD1-8BDE3E58B7BA}"/>
              </a:ext>
            </a:extLst>
          </p:cNvPr>
          <p:cNvSpPr/>
          <p:nvPr/>
        </p:nvSpPr>
        <p:spPr>
          <a:xfrm>
            <a:off x="5148064" y="1124744"/>
            <a:ext cx="2232248" cy="369332"/>
          </a:xfrm>
          <a:prstGeom prst="rect">
            <a:avLst/>
          </a:prstGeom>
        </p:spPr>
        <p:txBody>
          <a:bodyPr wrap="square">
            <a:spAutoFit/>
          </a:bodyPr>
          <a:lstStyle/>
          <a:p>
            <a:r>
              <a:rPr lang="en-US" altLang="ja-JP" dirty="0"/>
              <a:t>LOAD_CONST 4</a:t>
            </a:r>
          </a:p>
        </p:txBody>
      </p:sp>
      <p:grpSp>
        <p:nvGrpSpPr>
          <p:cNvPr id="11" name="グループ化 10">
            <a:extLst>
              <a:ext uri="{FF2B5EF4-FFF2-40B4-BE49-F238E27FC236}">
                <a16:creationId xmlns:a16="http://schemas.microsoft.com/office/drawing/2014/main" id="{1F200493-2246-AE4C-8B6B-A0256757A7BF}"/>
              </a:ext>
            </a:extLst>
          </p:cNvPr>
          <p:cNvGrpSpPr/>
          <p:nvPr/>
        </p:nvGrpSpPr>
        <p:grpSpPr>
          <a:xfrm>
            <a:off x="4644008" y="1556793"/>
            <a:ext cx="643508" cy="643508"/>
            <a:chOff x="1115616" y="1556792"/>
            <a:chExt cx="643508" cy="643508"/>
          </a:xfrm>
        </p:grpSpPr>
        <p:pic>
          <p:nvPicPr>
            <p:cNvPr id="12" name="図 11">
              <a:extLst>
                <a:ext uri="{FF2B5EF4-FFF2-40B4-BE49-F238E27FC236}">
                  <a16:creationId xmlns:a16="http://schemas.microsoft.com/office/drawing/2014/main" id="{13C17D02-F617-CE4B-A353-BABA1D71A1C1}"/>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3" name="テキスト ボックス 12">
              <a:extLst>
                <a:ext uri="{FF2B5EF4-FFF2-40B4-BE49-F238E27FC236}">
                  <a16:creationId xmlns:a16="http://schemas.microsoft.com/office/drawing/2014/main" id="{A50186D4-DCE2-7847-B2F3-EDD944FD722D}"/>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14" name="円弧 13">
            <a:extLst>
              <a:ext uri="{FF2B5EF4-FFF2-40B4-BE49-F238E27FC236}">
                <a16:creationId xmlns:a16="http://schemas.microsoft.com/office/drawing/2014/main" id="{D0A66275-C35B-154B-A8A1-422DE97BAD8E}"/>
              </a:ext>
            </a:extLst>
          </p:cNvPr>
          <p:cNvSpPr/>
          <p:nvPr/>
        </p:nvSpPr>
        <p:spPr>
          <a:xfrm>
            <a:off x="4716016" y="1916833"/>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DDCE2F-552F-6945-9587-85E9F769566C}"/>
              </a:ext>
            </a:extLst>
          </p:cNvPr>
          <p:cNvSpPr txBox="1"/>
          <p:nvPr/>
        </p:nvSpPr>
        <p:spPr>
          <a:xfrm>
            <a:off x="5364088" y="1556793"/>
            <a:ext cx="639919" cy="369332"/>
          </a:xfrm>
          <a:prstGeom prst="rect">
            <a:avLst/>
          </a:prstGeom>
          <a:noFill/>
        </p:spPr>
        <p:txBody>
          <a:bodyPr wrap="none" rtlCol="0">
            <a:spAutoFit/>
          </a:bodyPr>
          <a:lstStyle/>
          <a:p>
            <a:r>
              <a:rPr kumimoji="1" lang="en-US" altLang="ja-JP"/>
              <a:t>push</a:t>
            </a:r>
            <a:endParaRPr kumimoji="1" lang="ja-JP" altLang="en-US"/>
          </a:p>
        </p:txBody>
      </p:sp>
      <p:grpSp>
        <p:nvGrpSpPr>
          <p:cNvPr id="16" name="グループ化 15">
            <a:extLst>
              <a:ext uri="{FF2B5EF4-FFF2-40B4-BE49-F238E27FC236}">
                <a16:creationId xmlns:a16="http://schemas.microsoft.com/office/drawing/2014/main" id="{874784EC-B749-3746-B8E5-76FAEB2BD975}"/>
              </a:ext>
            </a:extLst>
          </p:cNvPr>
          <p:cNvGrpSpPr/>
          <p:nvPr/>
        </p:nvGrpSpPr>
        <p:grpSpPr>
          <a:xfrm>
            <a:off x="5436096" y="2276873"/>
            <a:ext cx="643508" cy="643508"/>
            <a:chOff x="1115616" y="1556792"/>
            <a:chExt cx="643508" cy="643508"/>
          </a:xfrm>
        </p:grpSpPr>
        <p:pic>
          <p:nvPicPr>
            <p:cNvPr id="17" name="図 16">
              <a:extLst>
                <a:ext uri="{FF2B5EF4-FFF2-40B4-BE49-F238E27FC236}">
                  <a16:creationId xmlns:a16="http://schemas.microsoft.com/office/drawing/2014/main" id="{FDE6B3AB-453C-154E-B15E-FDF8BCF4DF15}"/>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8" name="テキスト ボックス 17">
              <a:extLst>
                <a:ext uri="{FF2B5EF4-FFF2-40B4-BE49-F238E27FC236}">
                  <a16:creationId xmlns:a16="http://schemas.microsoft.com/office/drawing/2014/main" id="{AFC1C837-78DB-7343-9840-4E4C059F76EB}"/>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sp>
        <p:nvSpPr>
          <p:cNvPr id="19" name="平行四辺形 18">
            <a:extLst>
              <a:ext uri="{FF2B5EF4-FFF2-40B4-BE49-F238E27FC236}">
                <a16:creationId xmlns:a16="http://schemas.microsoft.com/office/drawing/2014/main" id="{3ABF2781-CD83-4343-AF39-D50FE327E462}"/>
              </a:ext>
            </a:extLst>
          </p:cNvPr>
          <p:cNvSpPr/>
          <p:nvPr/>
        </p:nvSpPr>
        <p:spPr>
          <a:xfrm rot="221800">
            <a:off x="2921949" y="2666465"/>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平行四辺形 19">
            <a:extLst>
              <a:ext uri="{FF2B5EF4-FFF2-40B4-BE49-F238E27FC236}">
                <a16:creationId xmlns:a16="http://schemas.microsoft.com/office/drawing/2014/main" id="{279669BA-715F-F24A-A089-FB86FA8E19E8}"/>
              </a:ext>
            </a:extLst>
          </p:cNvPr>
          <p:cNvSpPr/>
          <p:nvPr/>
        </p:nvSpPr>
        <p:spPr>
          <a:xfrm rot="221800">
            <a:off x="7026406" y="2666465"/>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79DC1DD0-A36E-0544-91BF-FDCA8C2833DE}"/>
              </a:ext>
            </a:extLst>
          </p:cNvPr>
          <p:cNvGrpSpPr/>
          <p:nvPr/>
        </p:nvGrpSpPr>
        <p:grpSpPr>
          <a:xfrm>
            <a:off x="7164288" y="2264429"/>
            <a:ext cx="643508" cy="643508"/>
            <a:chOff x="1115616" y="1556792"/>
            <a:chExt cx="643508" cy="643508"/>
          </a:xfrm>
        </p:grpSpPr>
        <p:pic>
          <p:nvPicPr>
            <p:cNvPr id="22" name="図 21">
              <a:extLst>
                <a:ext uri="{FF2B5EF4-FFF2-40B4-BE49-F238E27FC236}">
                  <a16:creationId xmlns:a16="http://schemas.microsoft.com/office/drawing/2014/main" id="{D9FE9DD5-0D06-684C-9309-0E26F2BB571E}"/>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3" name="テキスト ボックス 22">
              <a:extLst>
                <a:ext uri="{FF2B5EF4-FFF2-40B4-BE49-F238E27FC236}">
                  <a16:creationId xmlns:a16="http://schemas.microsoft.com/office/drawing/2014/main" id="{7DD1E4AC-465C-EB4E-8FFB-5E0D3C9B3E1C}"/>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24" name="グループ化 23">
            <a:extLst>
              <a:ext uri="{FF2B5EF4-FFF2-40B4-BE49-F238E27FC236}">
                <a16:creationId xmlns:a16="http://schemas.microsoft.com/office/drawing/2014/main" id="{2E23D81F-932B-A94B-AC86-012FD91E39ED}"/>
              </a:ext>
            </a:extLst>
          </p:cNvPr>
          <p:cNvGrpSpPr/>
          <p:nvPr/>
        </p:nvGrpSpPr>
        <p:grpSpPr>
          <a:xfrm>
            <a:off x="7164289" y="1844825"/>
            <a:ext cx="643508" cy="643508"/>
            <a:chOff x="1115616" y="1556792"/>
            <a:chExt cx="643508" cy="643508"/>
          </a:xfrm>
        </p:grpSpPr>
        <p:pic>
          <p:nvPicPr>
            <p:cNvPr id="25" name="図 24">
              <a:extLst>
                <a:ext uri="{FF2B5EF4-FFF2-40B4-BE49-F238E27FC236}">
                  <a16:creationId xmlns:a16="http://schemas.microsoft.com/office/drawing/2014/main" id="{6E5C5DD3-1F11-EE47-AD64-909257F9F9C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6" name="テキスト ボックス 25">
              <a:extLst>
                <a:ext uri="{FF2B5EF4-FFF2-40B4-BE49-F238E27FC236}">
                  <a16:creationId xmlns:a16="http://schemas.microsoft.com/office/drawing/2014/main" id="{3306E4B2-31C1-5E4F-A4F5-7C613676ACA0}"/>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27" name="平行四辺形 26">
            <a:extLst>
              <a:ext uri="{FF2B5EF4-FFF2-40B4-BE49-F238E27FC236}">
                <a16:creationId xmlns:a16="http://schemas.microsoft.com/office/drawing/2014/main" id="{971B70E8-60D0-F345-9CD0-D3827C1FD5EF}"/>
              </a:ext>
            </a:extLst>
          </p:cNvPr>
          <p:cNvSpPr/>
          <p:nvPr/>
        </p:nvSpPr>
        <p:spPr>
          <a:xfrm rot="221800">
            <a:off x="761710" y="267890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a:extLst>
              <a:ext uri="{FF2B5EF4-FFF2-40B4-BE49-F238E27FC236}">
                <a16:creationId xmlns:a16="http://schemas.microsoft.com/office/drawing/2014/main" id="{7BB60FCA-A74D-0C49-800C-52172C62C074}"/>
              </a:ext>
            </a:extLst>
          </p:cNvPr>
          <p:cNvSpPr/>
          <p:nvPr/>
        </p:nvSpPr>
        <p:spPr>
          <a:xfrm rot="16200000">
            <a:off x="1835213" y="211490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下矢印 28">
            <a:extLst>
              <a:ext uri="{FF2B5EF4-FFF2-40B4-BE49-F238E27FC236}">
                <a16:creationId xmlns:a16="http://schemas.microsoft.com/office/drawing/2014/main" id="{0CF128A3-1460-3A4B-9937-62D8268C206A}"/>
              </a:ext>
            </a:extLst>
          </p:cNvPr>
          <p:cNvSpPr/>
          <p:nvPr/>
        </p:nvSpPr>
        <p:spPr>
          <a:xfrm rot="16200000">
            <a:off x="4139469" y="2114909"/>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下矢印 29">
            <a:extLst>
              <a:ext uri="{FF2B5EF4-FFF2-40B4-BE49-F238E27FC236}">
                <a16:creationId xmlns:a16="http://schemas.microsoft.com/office/drawing/2014/main" id="{42FAA549-526B-B940-B5BF-CB21F6AC5BA8}"/>
              </a:ext>
            </a:extLst>
          </p:cNvPr>
          <p:cNvSpPr/>
          <p:nvPr/>
        </p:nvSpPr>
        <p:spPr>
          <a:xfrm rot="16200000">
            <a:off x="6443725" y="204290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平行四辺形 30">
            <a:extLst>
              <a:ext uri="{FF2B5EF4-FFF2-40B4-BE49-F238E27FC236}">
                <a16:creationId xmlns:a16="http://schemas.microsoft.com/office/drawing/2014/main" id="{D15CF740-2ECA-494C-BFFA-EB018FB8F285}"/>
              </a:ext>
            </a:extLst>
          </p:cNvPr>
          <p:cNvSpPr/>
          <p:nvPr/>
        </p:nvSpPr>
        <p:spPr>
          <a:xfrm rot="221800">
            <a:off x="3525115" y="4694543"/>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平行四辺形 31">
            <a:extLst>
              <a:ext uri="{FF2B5EF4-FFF2-40B4-BE49-F238E27FC236}">
                <a16:creationId xmlns:a16="http://schemas.microsoft.com/office/drawing/2014/main" id="{8F468D6D-8D18-1149-8698-C74B7387899A}"/>
              </a:ext>
            </a:extLst>
          </p:cNvPr>
          <p:cNvSpPr/>
          <p:nvPr/>
        </p:nvSpPr>
        <p:spPr>
          <a:xfrm rot="221800">
            <a:off x="1265767" y="468268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AF549D95-8A88-7946-BD37-5B7611529D16}"/>
              </a:ext>
            </a:extLst>
          </p:cNvPr>
          <p:cNvGrpSpPr/>
          <p:nvPr/>
        </p:nvGrpSpPr>
        <p:grpSpPr>
          <a:xfrm>
            <a:off x="1403649" y="4280653"/>
            <a:ext cx="643508" cy="643508"/>
            <a:chOff x="1115616" y="1556792"/>
            <a:chExt cx="643508" cy="643508"/>
          </a:xfrm>
        </p:grpSpPr>
        <p:pic>
          <p:nvPicPr>
            <p:cNvPr id="34" name="図 33">
              <a:extLst>
                <a:ext uri="{FF2B5EF4-FFF2-40B4-BE49-F238E27FC236}">
                  <a16:creationId xmlns:a16="http://schemas.microsoft.com/office/drawing/2014/main" id="{3F8E9972-DCA5-F246-A986-47C73BE2DF6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5" name="テキスト ボックス 34">
              <a:extLst>
                <a:ext uri="{FF2B5EF4-FFF2-40B4-BE49-F238E27FC236}">
                  <a16:creationId xmlns:a16="http://schemas.microsoft.com/office/drawing/2014/main" id="{3E02A0D7-BFC7-AC43-A34A-1D2BBBA86866}"/>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36" name="グループ化 35">
            <a:extLst>
              <a:ext uri="{FF2B5EF4-FFF2-40B4-BE49-F238E27FC236}">
                <a16:creationId xmlns:a16="http://schemas.microsoft.com/office/drawing/2014/main" id="{55EC5AB3-CA46-ED4C-A8F1-7336134A0AB4}"/>
              </a:ext>
            </a:extLst>
          </p:cNvPr>
          <p:cNvGrpSpPr/>
          <p:nvPr/>
        </p:nvGrpSpPr>
        <p:grpSpPr>
          <a:xfrm>
            <a:off x="1403650" y="3861049"/>
            <a:ext cx="643508" cy="643508"/>
            <a:chOff x="1115616" y="1556792"/>
            <a:chExt cx="643508" cy="643508"/>
          </a:xfrm>
        </p:grpSpPr>
        <p:pic>
          <p:nvPicPr>
            <p:cNvPr id="37" name="図 36">
              <a:extLst>
                <a:ext uri="{FF2B5EF4-FFF2-40B4-BE49-F238E27FC236}">
                  <a16:creationId xmlns:a16="http://schemas.microsoft.com/office/drawing/2014/main" id="{0C3758EE-6171-854B-B509-998E70C1ED5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8" name="テキスト ボックス 37">
              <a:extLst>
                <a:ext uri="{FF2B5EF4-FFF2-40B4-BE49-F238E27FC236}">
                  <a16:creationId xmlns:a16="http://schemas.microsoft.com/office/drawing/2014/main" id="{DE656D82-AD92-4D4B-93E3-841FCCE0E3D4}"/>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39" name="正方形/長方形 38">
            <a:extLst>
              <a:ext uri="{FF2B5EF4-FFF2-40B4-BE49-F238E27FC236}">
                <a16:creationId xmlns:a16="http://schemas.microsoft.com/office/drawing/2014/main" id="{24B20A7A-AC84-D94E-885B-32CBA136EFA6}"/>
              </a:ext>
            </a:extLst>
          </p:cNvPr>
          <p:cNvSpPr/>
          <p:nvPr/>
        </p:nvSpPr>
        <p:spPr>
          <a:xfrm>
            <a:off x="3563888" y="3068960"/>
            <a:ext cx="1417183" cy="369332"/>
          </a:xfrm>
          <a:prstGeom prst="rect">
            <a:avLst/>
          </a:prstGeom>
        </p:spPr>
        <p:txBody>
          <a:bodyPr wrap="none">
            <a:spAutoFit/>
          </a:bodyPr>
          <a:lstStyle/>
          <a:p>
            <a:r>
              <a:rPr lang="en-US" altLang="ja-JP" dirty="0"/>
              <a:t>BINARY_ADD</a:t>
            </a:r>
          </a:p>
        </p:txBody>
      </p:sp>
      <p:sp>
        <p:nvSpPr>
          <p:cNvPr id="40" name="下矢印 39">
            <a:extLst>
              <a:ext uri="{FF2B5EF4-FFF2-40B4-BE49-F238E27FC236}">
                <a16:creationId xmlns:a16="http://schemas.microsoft.com/office/drawing/2014/main" id="{4F5BEDF9-7B3F-7D4C-B3A4-81D1DCC0C7EF}"/>
              </a:ext>
            </a:extLst>
          </p:cNvPr>
          <p:cNvSpPr/>
          <p:nvPr/>
        </p:nvSpPr>
        <p:spPr>
          <a:xfrm rot="16200000">
            <a:off x="2352488" y="3943304"/>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平行四辺形 40">
            <a:extLst>
              <a:ext uri="{FF2B5EF4-FFF2-40B4-BE49-F238E27FC236}">
                <a16:creationId xmlns:a16="http://schemas.microsoft.com/office/drawing/2014/main" id="{7D3867C4-31DD-0246-B1CA-38CF43731C8B}"/>
              </a:ext>
            </a:extLst>
          </p:cNvPr>
          <p:cNvSpPr/>
          <p:nvPr/>
        </p:nvSpPr>
        <p:spPr>
          <a:xfrm rot="221800">
            <a:off x="2690045" y="465220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78D556FF-0853-CB42-ADA7-6258009B0293}"/>
              </a:ext>
            </a:extLst>
          </p:cNvPr>
          <p:cNvGrpSpPr/>
          <p:nvPr/>
        </p:nvGrpSpPr>
        <p:grpSpPr>
          <a:xfrm>
            <a:off x="2827927" y="4250173"/>
            <a:ext cx="643508" cy="643508"/>
            <a:chOff x="1115616" y="1556792"/>
            <a:chExt cx="643508" cy="643508"/>
          </a:xfrm>
        </p:grpSpPr>
        <p:pic>
          <p:nvPicPr>
            <p:cNvPr id="43" name="図 42">
              <a:extLst>
                <a:ext uri="{FF2B5EF4-FFF2-40B4-BE49-F238E27FC236}">
                  <a16:creationId xmlns:a16="http://schemas.microsoft.com/office/drawing/2014/main" id="{C91401E4-ED42-014F-A62D-46A641F4600C}"/>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4" name="テキスト ボックス 43">
              <a:extLst>
                <a:ext uri="{FF2B5EF4-FFF2-40B4-BE49-F238E27FC236}">
                  <a16:creationId xmlns:a16="http://schemas.microsoft.com/office/drawing/2014/main" id="{FA6E1C08-EF2A-6B46-A5BB-2521C985C5D6}"/>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45" name="グループ化 44">
            <a:extLst>
              <a:ext uri="{FF2B5EF4-FFF2-40B4-BE49-F238E27FC236}">
                <a16:creationId xmlns:a16="http://schemas.microsoft.com/office/drawing/2014/main" id="{B4517AE6-2F61-DE40-907F-693B546EDD61}"/>
              </a:ext>
            </a:extLst>
          </p:cNvPr>
          <p:cNvGrpSpPr/>
          <p:nvPr/>
        </p:nvGrpSpPr>
        <p:grpSpPr>
          <a:xfrm>
            <a:off x="3692024" y="4283824"/>
            <a:ext cx="643508" cy="643508"/>
            <a:chOff x="1115616" y="1556792"/>
            <a:chExt cx="643508" cy="643508"/>
          </a:xfrm>
        </p:grpSpPr>
        <p:pic>
          <p:nvPicPr>
            <p:cNvPr id="46" name="図 45">
              <a:extLst>
                <a:ext uri="{FF2B5EF4-FFF2-40B4-BE49-F238E27FC236}">
                  <a16:creationId xmlns:a16="http://schemas.microsoft.com/office/drawing/2014/main" id="{F979359B-34F4-2840-9D33-6D866102B8B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7" name="テキスト ボックス 46">
              <a:extLst>
                <a:ext uri="{FF2B5EF4-FFF2-40B4-BE49-F238E27FC236}">
                  <a16:creationId xmlns:a16="http://schemas.microsoft.com/office/drawing/2014/main" id="{DC0B95BF-F50E-E040-B7DC-6D63963512D2}"/>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48" name="テキスト ボックス 47">
            <a:extLst>
              <a:ext uri="{FF2B5EF4-FFF2-40B4-BE49-F238E27FC236}">
                <a16:creationId xmlns:a16="http://schemas.microsoft.com/office/drawing/2014/main" id="{0E73DD05-6EA2-5447-A966-295F6CC6DAB4}"/>
              </a:ext>
            </a:extLst>
          </p:cNvPr>
          <p:cNvSpPr txBox="1"/>
          <p:nvPr/>
        </p:nvSpPr>
        <p:spPr>
          <a:xfrm>
            <a:off x="3331984" y="3614544"/>
            <a:ext cx="550151" cy="369332"/>
          </a:xfrm>
          <a:prstGeom prst="rect">
            <a:avLst/>
          </a:prstGeom>
          <a:noFill/>
        </p:spPr>
        <p:txBody>
          <a:bodyPr wrap="none" rtlCol="0">
            <a:spAutoFit/>
          </a:bodyPr>
          <a:lstStyle/>
          <a:p>
            <a:r>
              <a:rPr kumimoji="1" lang="en-US" altLang="ja-JP"/>
              <a:t>pop</a:t>
            </a:r>
            <a:endParaRPr kumimoji="1" lang="ja-JP" altLang="en-US"/>
          </a:p>
        </p:txBody>
      </p:sp>
      <p:sp>
        <p:nvSpPr>
          <p:cNvPr id="49" name="下矢印 48">
            <a:extLst>
              <a:ext uri="{FF2B5EF4-FFF2-40B4-BE49-F238E27FC236}">
                <a16:creationId xmlns:a16="http://schemas.microsoft.com/office/drawing/2014/main" id="{3D29BCC0-A246-F146-A4B3-AB52C9CF7A4F}"/>
              </a:ext>
            </a:extLst>
          </p:cNvPr>
          <p:cNvSpPr/>
          <p:nvPr/>
        </p:nvSpPr>
        <p:spPr>
          <a:xfrm rot="16200000">
            <a:off x="5098067" y="396362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50" name="グループ化 49">
            <a:extLst>
              <a:ext uri="{FF2B5EF4-FFF2-40B4-BE49-F238E27FC236}">
                <a16:creationId xmlns:a16="http://schemas.microsoft.com/office/drawing/2014/main" id="{B747EDD9-9586-444D-A43B-592FB4FB7CBF}"/>
              </a:ext>
            </a:extLst>
          </p:cNvPr>
          <p:cNvGrpSpPr/>
          <p:nvPr/>
        </p:nvGrpSpPr>
        <p:grpSpPr>
          <a:xfrm>
            <a:off x="2277904" y="5733256"/>
            <a:ext cx="643508" cy="643508"/>
            <a:chOff x="1115616" y="1556792"/>
            <a:chExt cx="643508" cy="643508"/>
          </a:xfrm>
        </p:grpSpPr>
        <p:pic>
          <p:nvPicPr>
            <p:cNvPr id="51" name="図 50">
              <a:extLst>
                <a:ext uri="{FF2B5EF4-FFF2-40B4-BE49-F238E27FC236}">
                  <a16:creationId xmlns:a16="http://schemas.microsoft.com/office/drawing/2014/main" id="{734265B8-CC90-984B-85D0-F74923CA3AFC}"/>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2" name="テキスト ボックス 51">
              <a:extLst>
                <a:ext uri="{FF2B5EF4-FFF2-40B4-BE49-F238E27FC236}">
                  <a16:creationId xmlns:a16="http://schemas.microsoft.com/office/drawing/2014/main" id="{2F8DD3FC-DE8D-6B4B-AAED-4C94A8A84A35}"/>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grpSp>
        <p:nvGrpSpPr>
          <p:cNvPr id="53" name="グループ化 52">
            <a:extLst>
              <a:ext uri="{FF2B5EF4-FFF2-40B4-BE49-F238E27FC236}">
                <a16:creationId xmlns:a16="http://schemas.microsoft.com/office/drawing/2014/main" id="{9D8342A1-4EB5-2A4A-9C61-D7852D6EE4D9}"/>
              </a:ext>
            </a:extLst>
          </p:cNvPr>
          <p:cNvGrpSpPr/>
          <p:nvPr/>
        </p:nvGrpSpPr>
        <p:grpSpPr>
          <a:xfrm>
            <a:off x="1279064" y="5733256"/>
            <a:ext cx="643508" cy="643508"/>
            <a:chOff x="1115616" y="1556792"/>
            <a:chExt cx="643508" cy="643508"/>
          </a:xfrm>
        </p:grpSpPr>
        <p:pic>
          <p:nvPicPr>
            <p:cNvPr id="54" name="図 53">
              <a:extLst>
                <a:ext uri="{FF2B5EF4-FFF2-40B4-BE49-F238E27FC236}">
                  <a16:creationId xmlns:a16="http://schemas.microsoft.com/office/drawing/2014/main" id="{D055E369-8F66-464B-8A5B-CD6446BB3D5B}"/>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5" name="テキスト ボックス 54">
              <a:extLst>
                <a:ext uri="{FF2B5EF4-FFF2-40B4-BE49-F238E27FC236}">
                  <a16:creationId xmlns:a16="http://schemas.microsoft.com/office/drawing/2014/main" id="{2D48DFA7-5ACA-A242-80D4-F8128C019512}"/>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sp>
        <p:nvSpPr>
          <p:cNvPr id="56" name="テキスト ボックス 55">
            <a:extLst>
              <a:ext uri="{FF2B5EF4-FFF2-40B4-BE49-F238E27FC236}">
                <a16:creationId xmlns:a16="http://schemas.microsoft.com/office/drawing/2014/main" id="{BE4BCCC8-6327-8B44-B299-B25BC6D0CE9A}"/>
              </a:ext>
            </a:extLst>
          </p:cNvPr>
          <p:cNvSpPr txBox="1"/>
          <p:nvPr/>
        </p:nvSpPr>
        <p:spPr>
          <a:xfrm>
            <a:off x="1928024" y="5877272"/>
            <a:ext cx="300082" cy="369332"/>
          </a:xfrm>
          <a:prstGeom prst="rect">
            <a:avLst/>
          </a:prstGeom>
          <a:noFill/>
        </p:spPr>
        <p:txBody>
          <a:bodyPr wrap="none" rtlCol="0">
            <a:spAutoFit/>
          </a:bodyPr>
          <a:lstStyle/>
          <a:p>
            <a:r>
              <a:rPr kumimoji="1" lang="en-US" altLang="ja-JP"/>
              <a:t>+</a:t>
            </a:r>
            <a:endParaRPr kumimoji="1" lang="ja-JP" altLang="en-US"/>
          </a:p>
        </p:txBody>
      </p:sp>
      <p:sp>
        <p:nvSpPr>
          <p:cNvPr id="57" name="テキスト ボックス 56">
            <a:extLst>
              <a:ext uri="{FF2B5EF4-FFF2-40B4-BE49-F238E27FC236}">
                <a16:creationId xmlns:a16="http://schemas.microsoft.com/office/drawing/2014/main" id="{3E7B9499-66E2-5E4F-948C-F025CC912B7B}"/>
              </a:ext>
            </a:extLst>
          </p:cNvPr>
          <p:cNvSpPr txBox="1"/>
          <p:nvPr/>
        </p:nvSpPr>
        <p:spPr>
          <a:xfrm>
            <a:off x="2987824" y="5877272"/>
            <a:ext cx="300082" cy="369332"/>
          </a:xfrm>
          <a:prstGeom prst="rect">
            <a:avLst/>
          </a:prstGeom>
          <a:noFill/>
        </p:spPr>
        <p:txBody>
          <a:bodyPr wrap="none" rtlCol="0">
            <a:spAutoFit/>
          </a:bodyPr>
          <a:lstStyle/>
          <a:p>
            <a:r>
              <a:rPr kumimoji="1" lang="en-US" altLang="ja-JP"/>
              <a:t>=</a:t>
            </a:r>
            <a:endParaRPr kumimoji="1" lang="ja-JP" altLang="en-US"/>
          </a:p>
        </p:txBody>
      </p:sp>
      <p:grpSp>
        <p:nvGrpSpPr>
          <p:cNvPr id="58" name="グループ化 57">
            <a:extLst>
              <a:ext uri="{FF2B5EF4-FFF2-40B4-BE49-F238E27FC236}">
                <a16:creationId xmlns:a16="http://schemas.microsoft.com/office/drawing/2014/main" id="{A5D5068A-7089-4043-9D22-2E08831A82D5}"/>
              </a:ext>
            </a:extLst>
          </p:cNvPr>
          <p:cNvGrpSpPr/>
          <p:nvPr/>
        </p:nvGrpSpPr>
        <p:grpSpPr>
          <a:xfrm>
            <a:off x="3347864" y="5733256"/>
            <a:ext cx="643508" cy="643508"/>
            <a:chOff x="1115616" y="1556792"/>
            <a:chExt cx="643508" cy="643508"/>
          </a:xfrm>
        </p:grpSpPr>
        <p:pic>
          <p:nvPicPr>
            <p:cNvPr id="59" name="図 58">
              <a:extLst>
                <a:ext uri="{FF2B5EF4-FFF2-40B4-BE49-F238E27FC236}">
                  <a16:creationId xmlns:a16="http://schemas.microsoft.com/office/drawing/2014/main" id="{F5E429FE-980B-5949-ACC1-C357996A32D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0" name="テキスト ボックス 59">
              <a:extLst>
                <a:ext uri="{FF2B5EF4-FFF2-40B4-BE49-F238E27FC236}">
                  <a16:creationId xmlns:a16="http://schemas.microsoft.com/office/drawing/2014/main" id="{B2B35888-1109-5B42-B4AB-24A7042CA574}"/>
                </a:ext>
              </a:extLst>
            </p:cNvPr>
            <p:cNvSpPr txBox="1"/>
            <p:nvPr/>
          </p:nvSpPr>
          <p:spPr>
            <a:xfrm>
              <a:off x="1187624" y="1772816"/>
              <a:ext cx="301686" cy="369332"/>
            </a:xfrm>
            <a:prstGeom prst="rect">
              <a:avLst/>
            </a:prstGeom>
            <a:noFill/>
          </p:spPr>
          <p:txBody>
            <a:bodyPr wrap="none" rtlCol="0">
              <a:spAutoFit/>
            </a:bodyPr>
            <a:lstStyle/>
            <a:p>
              <a:r>
                <a:rPr lang="en-US" altLang="ja-JP"/>
                <a:t>7</a:t>
              </a:r>
              <a:endParaRPr kumimoji="1" lang="ja-JP" altLang="en-US"/>
            </a:p>
          </p:txBody>
        </p:sp>
      </p:grpSp>
      <p:sp>
        <p:nvSpPr>
          <p:cNvPr id="61" name="下矢印 60">
            <a:extLst>
              <a:ext uri="{FF2B5EF4-FFF2-40B4-BE49-F238E27FC236}">
                <a16:creationId xmlns:a16="http://schemas.microsoft.com/office/drawing/2014/main" id="{63B65F05-9B59-E74C-9DD4-AF80DB5A560C}"/>
              </a:ext>
            </a:extLst>
          </p:cNvPr>
          <p:cNvSpPr/>
          <p:nvPr/>
        </p:nvSpPr>
        <p:spPr>
          <a:xfrm rot="16200000">
            <a:off x="4530384" y="555884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62" name="グループ化 61">
            <a:extLst>
              <a:ext uri="{FF2B5EF4-FFF2-40B4-BE49-F238E27FC236}">
                <a16:creationId xmlns:a16="http://schemas.microsoft.com/office/drawing/2014/main" id="{229C54AE-8A93-384B-A9AF-BCB8DEFD7097}"/>
              </a:ext>
            </a:extLst>
          </p:cNvPr>
          <p:cNvGrpSpPr/>
          <p:nvPr/>
        </p:nvGrpSpPr>
        <p:grpSpPr>
          <a:xfrm>
            <a:off x="5148066" y="5445224"/>
            <a:ext cx="643508" cy="643508"/>
            <a:chOff x="1115616" y="1556792"/>
            <a:chExt cx="643508" cy="643508"/>
          </a:xfrm>
        </p:grpSpPr>
        <p:pic>
          <p:nvPicPr>
            <p:cNvPr id="63" name="図 62">
              <a:extLst>
                <a:ext uri="{FF2B5EF4-FFF2-40B4-BE49-F238E27FC236}">
                  <a16:creationId xmlns:a16="http://schemas.microsoft.com/office/drawing/2014/main" id="{80740013-ACCB-D647-A75C-BF7BFAC1699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4" name="テキスト ボックス 63">
              <a:extLst>
                <a:ext uri="{FF2B5EF4-FFF2-40B4-BE49-F238E27FC236}">
                  <a16:creationId xmlns:a16="http://schemas.microsoft.com/office/drawing/2014/main" id="{3DA57AAF-E370-C54D-8972-DCF9AF44C04F}"/>
                </a:ext>
              </a:extLst>
            </p:cNvPr>
            <p:cNvSpPr txBox="1"/>
            <p:nvPr/>
          </p:nvSpPr>
          <p:spPr>
            <a:xfrm>
              <a:off x="1187624" y="1772816"/>
              <a:ext cx="301686" cy="369332"/>
            </a:xfrm>
            <a:prstGeom prst="rect">
              <a:avLst/>
            </a:prstGeom>
            <a:noFill/>
          </p:spPr>
          <p:txBody>
            <a:bodyPr wrap="none" rtlCol="0">
              <a:spAutoFit/>
            </a:bodyPr>
            <a:lstStyle/>
            <a:p>
              <a:r>
                <a:rPr lang="en-US" altLang="ja-JP"/>
                <a:t>7</a:t>
              </a:r>
              <a:endParaRPr kumimoji="1" lang="ja-JP" altLang="en-US"/>
            </a:p>
          </p:txBody>
        </p:sp>
      </p:grpSp>
      <p:sp>
        <p:nvSpPr>
          <p:cNvPr id="65" name="円弧 64">
            <a:extLst>
              <a:ext uri="{FF2B5EF4-FFF2-40B4-BE49-F238E27FC236}">
                <a16:creationId xmlns:a16="http://schemas.microsoft.com/office/drawing/2014/main" id="{48FAF098-8842-224F-B794-924C0389464A}"/>
              </a:ext>
            </a:extLst>
          </p:cNvPr>
          <p:cNvSpPr/>
          <p:nvPr/>
        </p:nvSpPr>
        <p:spPr>
          <a:xfrm>
            <a:off x="5148066" y="580526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82F1DFE0-DD27-5448-9384-BB193C87BDA9}"/>
              </a:ext>
            </a:extLst>
          </p:cNvPr>
          <p:cNvSpPr txBox="1"/>
          <p:nvPr/>
        </p:nvSpPr>
        <p:spPr>
          <a:xfrm>
            <a:off x="5796138" y="5373216"/>
            <a:ext cx="639919" cy="369332"/>
          </a:xfrm>
          <a:prstGeom prst="rect">
            <a:avLst/>
          </a:prstGeom>
          <a:noFill/>
        </p:spPr>
        <p:txBody>
          <a:bodyPr wrap="none" rtlCol="0">
            <a:spAutoFit/>
          </a:bodyPr>
          <a:lstStyle/>
          <a:p>
            <a:r>
              <a:rPr kumimoji="1" lang="en-US" altLang="ja-JP"/>
              <a:t>push</a:t>
            </a:r>
            <a:endParaRPr kumimoji="1" lang="ja-JP" altLang="en-US"/>
          </a:p>
        </p:txBody>
      </p:sp>
      <p:sp>
        <p:nvSpPr>
          <p:cNvPr id="67" name="平行四辺形 66">
            <a:extLst>
              <a:ext uri="{FF2B5EF4-FFF2-40B4-BE49-F238E27FC236}">
                <a16:creationId xmlns:a16="http://schemas.microsoft.com/office/drawing/2014/main" id="{1E9CBBF0-67F9-6841-BDB3-D6868F505CA1}"/>
              </a:ext>
            </a:extLst>
          </p:cNvPr>
          <p:cNvSpPr/>
          <p:nvPr/>
        </p:nvSpPr>
        <p:spPr>
          <a:xfrm rot="221800">
            <a:off x="5730262" y="6194857"/>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下矢印 67">
            <a:extLst>
              <a:ext uri="{FF2B5EF4-FFF2-40B4-BE49-F238E27FC236}">
                <a16:creationId xmlns:a16="http://schemas.microsoft.com/office/drawing/2014/main" id="{40ACDFE5-04D0-444C-8D62-76B0FA829EDC}"/>
              </a:ext>
            </a:extLst>
          </p:cNvPr>
          <p:cNvSpPr/>
          <p:nvPr/>
        </p:nvSpPr>
        <p:spPr>
          <a:xfrm rot="4248037">
            <a:off x="4507508" y="4586861"/>
            <a:ext cx="253274" cy="1403229"/>
          </a:xfrm>
          <a:prstGeom prst="downArrow">
            <a:avLst>
              <a:gd name="adj1" fmla="val 50000"/>
              <a:gd name="adj2" fmla="val 6182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角丸四角形 68">
            <a:extLst>
              <a:ext uri="{FF2B5EF4-FFF2-40B4-BE49-F238E27FC236}">
                <a16:creationId xmlns:a16="http://schemas.microsoft.com/office/drawing/2014/main" id="{CC643081-EC38-3C4A-B087-656EBCB17B91}"/>
              </a:ext>
            </a:extLst>
          </p:cNvPr>
          <p:cNvSpPr/>
          <p:nvPr/>
        </p:nvSpPr>
        <p:spPr>
          <a:xfrm>
            <a:off x="971600" y="3501008"/>
            <a:ext cx="7128792" cy="32403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下矢印 69">
            <a:extLst>
              <a:ext uri="{FF2B5EF4-FFF2-40B4-BE49-F238E27FC236}">
                <a16:creationId xmlns:a16="http://schemas.microsoft.com/office/drawing/2014/main" id="{96DC7CBE-791D-F34F-B18C-EDF917100B8B}"/>
              </a:ext>
            </a:extLst>
          </p:cNvPr>
          <p:cNvSpPr/>
          <p:nvPr/>
        </p:nvSpPr>
        <p:spPr>
          <a:xfrm rot="16200000">
            <a:off x="6762632" y="563085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平行四辺形 70">
            <a:extLst>
              <a:ext uri="{FF2B5EF4-FFF2-40B4-BE49-F238E27FC236}">
                <a16:creationId xmlns:a16="http://schemas.microsoft.com/office/drawing/2014/main" id="{5A0C019A-3894-6544-975F-FC84AC2111F8}"/>
              </a:ext>
            </a:extLst>
          </p:cNvPr>
          <p:cNvSpPr/>
          <p:nvPr/>
        </p:nvSpPr>
        <p:spPr>
          <a:xfrm rot="221800">
            <a:off x="7170422" y="6194857"/>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2" name="グループ化 71">
            <a:extLst>
              <a:ext uri="{FF2B5EF4-FFF2-40B4-BE49-F238E27FC236}">
                <a16:creationId xmlns:a16="http://schemas.microsoft.com/office/drawing/2014/main" id="{8CEDFD97-6942-7D4E-BA4A-8499B04C2440}"/>
              </a:ext>
            </a:extLst>
          </p:cNvPr>
          <p:cNvGrpSpPr/>
          <p:nvPr/>
        </p:nvGrpSpPr>
        <p:grpSpPr>
          <a:xfrm>
            <a:off x="7308304" y="5792821"/>
            <a:ext cx="643508" cy="643508"/>
            <a:chOff x="1115616" y="1556792"/>
            <a:chExt cx="643508" cy="643508"/>
          </a:xfrm>
        </p:grpSpPr>
        <p:pic>
          <p:nvPicPr>
            <p:cNvPr id="73" name="図 72">
              <a:extLst>
                <a:ext uri="{FF2B5EF4-FFF2-40B4-BE49-F238E27FC236}">
                  <a16:creationId xmlns:a16="http://schemas.microsoft.com/office/drawing/2014/main" id="{D5671014-76D7-1A41-AACE-B34BD5AE1C0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4" name="テキスト ボックス 73">
              <a:extLst>
                <a:ext uri="{FF2B5EF4-FFF2-40B4-BE49-F238E27FC236}">
                  <a16:creationId xmlns:a16="http://schemas.microsoft.com/office/drawing/2014/main" id="{77311911-86AB-0343-8B0E-02E9EBBA4DC7}"/>
                </a:ext>
              </a:extLst>
            </p:cNvPr>
            <p:cNvSpPr txBox="1"/>
            <p:nvPr/>
          </p:nvSpPr>
          <p:spPr>
            <a:xfrm>
              <a:off x="1187624" y="1772816"/>
              <a:ext cx="301686" cy="369332"/>
            </a:xfrm>
            <a:prstGeom prst="rect">
              <a:avLst/>
            </a:prstGeom>
            <a:noFill/>
          </p:spPr>
          <p:txBody>
            <a:bodyPr wrap="none" rtlCol="0">
              <a:spAutoFit/>
            </a:bodyPr>
            <a:lstStyle/>
            <a:p>
              <a:r>
                <a:rPr lang="en-US" altLang="ja-JP"/>
                <a:t>7</a:t>
              </a:r>
              <a:endParaRPr kumimoji="1" lang="ja-JP" altLang="en-US"/>
            </a:p>
          </p:txBody>
        </p:sp>
      </p:grpSp>
      <p:sp>
        <p:nvSpPr>
          <p:cNvPr id="75" name="フリーフォーム 74">
            <a:extLst>
              <a:ext uri="{FF2B5EF4-FFF2-40B4-BE49-F238E27FC236}">
                <a16:creationId xmlns:a16="http://schemas.microsoft.com/office/drawing/2014/main" id="{A2EBD050-3550-1846-8222-579EEC6F6854}"/>
              </a:ext>
            </a:extLst>
          </p:cNvPr>
          <p:cNvSpPr/>
          <p:nvPr/>
        </p:nvSpPr>
        <p:spPr>
          <a:xfrm>
            <a:off x="3331984" y="3974584"/>
            <a:ext cx="568960" cy="264176"/>
          </a:xfrm>
          <a:custGeom>
            <a:avLst/>
            <a:gdLst>
              <a:gd name="connsiteX0" fmla="*/ 0 w 568960"/>
              <a:gd name="connsiteY0" fmla="*/ 264176 h 264176"/>
              <a:gd name="connsiteX1" fmla="*/ 304800 w 568960"/>
              <a:gd name="connsiteY1" fmla="*/ 16 h 264176"/>
              <a:gd name="connsiteX2" fmla="*/ 568960 w 568960"/>
              <a:gd name="connsiteY2" fmla="*/ 254016 h 264176"/>
            </a:gdLst>
            <a:ahLst/>
            <a:cxnLst>
              <a:cxn ang="0">
                <a:pos x="connsiteX0" y="connsiteY0"/>
              </a:cxn>
              <a:cxn ang="0">
                <a:pos x="connsiteX1" y="connsiteY1"/>
              </a:cxn>
              <a:cxn ang="0">
                <a:pos x="connsiteX2" y="connsiteY2"/>
              </a:cxn>
            </a:cxnLst>
            <a:rect l="l" t="t" r="r" b="b"/>
            <a:pathLst>
              <a:path w="568960" h="264176">
                <a:moveTo>
                  <a:pt x="0" y="264176"/>
                </a:moveTo>
                <a:cubicBezTo>
                  <a:pt x="104986" y="132942"/>
                  <a:pt x="209973" y="1709"/>
                  <a:pt x="304800" y="16"/>
                </a:cubicBezTo>
                <a:cubicBezTo>
                  <a:pt x="399627" y="-1677"/>
                  <a:pt x="484293" y="126169"/>
                  <a:pt x="568960" y="254016"/>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平行四辺形 75">
            <a:extLst>
              <a:ext uri="{FF2B5EF4-FFF2-40B4-BE49-F238E27FC236}">
                <a16:creationId xmlns:a16="http://schemas.microsoft.com/office/drawing/2014/main" id="{2DDAD88A-7839-E545-9304-F0E3795F04ED}"/>
              </a:ext>
            </a:extLst>
          </p:cNvPr>
          <p:cNvSpPr/>
          <p:nvPr/>
        </p:nvSpPr>
        <p:spPr>
          <a:xfrm rot="221800">
            <a:off x="6400396" y="4664063"/>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平行四辺形 76">
            <a:extLst>
              <a:ext uri="{FF2B5EF4-FFF2-40B4-BE49-F238E27FC236}">
                <a16:creationId xmlns:a16="http://schemas.microsoft.com/office/drawing/2014/main" id="{97976C38-1809-3E46-8F82-F2AE1D8900E2}"/>
              </a:ext>
            </a:extLst>
          </p:cNvPr>
          <p:cNvSpPr/>
          <p:nvPr/>
        </p:nvSpPr>
        <p:spPr>
          <a:xfrm rot="221800">
            <a:off x="5565326" y="462172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a:extLst>
              <a:ext uri="{FF2B5EF4-FFF2-40B4-BE49-F238E27FC236}">
                <a16:creationId xmlns:a16="http://schemas.microsoft.com/office/drawing/2014/main" id="{62903789-6BCD-3D4A-8421-F3DB3FB621DA}"/>
              </a:ext>
            </a:extLst>
          </p:cNvPr>
          <p:cNvGrpSpPr/>
          <p:nvPr/>
        </p:nvGrpSpPr>
        <p:grpSpPr>
          <a:xfrm>
            <a:off x="7186568" y="4280653"/>
            <a:ext cx="643508" cy="643508"/>
            <a:chOff x="1115616" y="1556792"/>
            <a:chExt cx="643508" cy="643508"/>
          </a:xfrm>
        </p:grpSpPr>
        <p:pic>
          <p:nvPicPr>
            <p:cNvPr id="79" name="図 78">
              <a:extLst>
                <a:ext uri="{FF2B5EF4-FFF2-40B4-BE49-F238E27FC236}">
                  <a16:creationId xmlns:a16="http://schemas.microsoft.com/office/drawing/2014/main" id="{77CF1B35-7261-3D47-83A3-51941F44912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0" name="テキスト ボックス 79">
              <a:extLst>
                <a:ext uri="{FF2B5EF4-FFF2-40B4-BE49-F238E27FC236}">
                  <a16:creationId xmlns:a16="http://schemas.microsoft.com/office/drawing/2014/main" id="{3761CD0D-7116-7748-A997-1AC5DAAB9D04}"/>
                </a:ext>
              </a:extLst>
            </p:cNvPr>
            <p:cNvSpPr txBox="1"/>
            <p:nvPr/>
          </p:nvSpPr>
          <p:spPr>
            <a:xfrm>
              <a:off x="1187624" y="1772816"/>
              <a:ext cx="301686" cy="369332"/>
            </a:xfrm>
            <a:prstGeom prst="rect">
              <a:avLst/>
            </a:prstGeom>
            <a:noFill/>
          </p:spPr>
          <p:txBody>
            <a:bodyPr wrap="none" rtlCol="0">
              <a:spAutoFit/>
            </a:bodyPr>
            <a:lstStyle/>
            <a:p>
              <a:r>
                <a:rPr lang="en-US" altLang="ja-JP"/>
                <a:t>3</a:t>
              </a:r>
              <a:endParaRPr kumimoji="1" lang="ja-JP" altLang="en-US"/>
            </a:p>
          </p:txBody>
        </p:sp>
      </p:grpSp>
      <p:grpSp>
        <p:nvGrpSpPr>
          <p:cNvPr id="81" name="グループ化 80">
            <a:extLst>
              <a:ext uri="{FF2B5EF4-FFF2-40B4-BE49-F238E27FC236}">
                <a16:creationId xmlns:a16="http://schemas.microsoft.com/office/drawing/2014/main" id="{A3606EB8-7EB8-084E-8D56-AC5A3D291EEC}"/>
              </a:ext>
            </a:extLst>
          </p:cNvPr>
          <p:cNvGrpSpPr/>
          <p:nvPr/>
        </p:nvGrpSpPr>
        <p:grpSpPr>
          <a:xfrm>
            <a:off x="6567305" y="4253344"/>
            <a:ext cx="643508" cy="643508"/>
            <a:chOff x="1115616" y="1556792"/>
            <a:chExt cx="643508" cy="643508"/>
          </a:xfrm>
        </p:grpSpPr>
        <p:pic>
          <p:nvPicPr>
            <p:cNvPr id="82" name="図 81">
              <a:extLst>
                <a:ext uri="{FF2B5EF4-FFF2-40B4-BE49-F238E27FC236}">
                  <a16:creationId xmlns:a16="http://schemas.microsoft.com/office/drawing/2014/main" id="{C4AAD499-FF9B-6F4F-8FF4-9E00F63E0C0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3" name="テキスト ボックス 82">
              <a:extLst>
                <a:ext uri="{FF2B5EF4-FFF2-40B4-BE49-F238E27FC236}">
                  <a16:creationId xmlns:a16="http://schemas.microsoft.com/office/drawing/2014/main" id="{1E0AC920-6C97-0C47-9814-7171D88873F7}"/>
                </a:ext>
              </a:extLst>
            </p:cNvPr>
            <p:cNvSpPr txBox="1"/>
            <p:nvPr/>
          </p:nvSpPr>
          <p:spPr>
            <a:xfrm>
              <a:off x="1187624" y="1772816"/>
              <a:ext cx="301686" cy="369332"/>
            </a:xfrm>
            <a:prstGeom prst="rect">
              <a:avLst/>
            </a:prstGeom>
            <a:noFill/>
          </p:spPr>
          <p:txBody>
            <a:bodyPr wrap="none" rtlCol="0">
              <a:spAutoFit/>
            </a:bodyPr>
            <a:lstStyle/>
            <a:p>
              <a:r>
                <a:rPr lang="en-US" altLang="ja-JP"/>
                <a:t>4</a:t>
              </a:r>
              <a:endParaRPr kumimoji="1" lang="ja-JP" altLang="en-US"/>
            </a:p>
          </p:txBody>
        </p:sp>
      </p:grpSp>
      <p:sp>
        <p:nvSpPr>
          <p:cNvPr id="84" name="テキスト ボックス 83">
            <a:extLst>
              <a:ext uri="{FF2B5EF4-FFF2-40B4-BE49-F238E27FC236}">
                <a16:creationId xmlns:a16="http://schemas.microsoft.com/office/drawing/2014/main" id="{D2447D86-2C6F-0F49-85E1-8370A6938794}"/>
              </a:ext>
            </a:extLst>
          </p:cNvPr>
          <p:cNvSpPr txBox="1"/>
          <p:nvPr/>
        </p:nvSpPr>
        <p:spPr>
          <a:xfrm>
            <a:off x="6522225" y="3543424"/>
            <a:ext cx="550151" cy="369332"/>
          </a:xfrm>
          <a:prstGeom prst="rect">
            <a:avLst/>
          </a:prstGeom>
          <a:noFill/>
        </p:spPr>
        <p:txBody>
          <a:bodyPr wrap="none" rtlCol="0">
            <a:spAutoFit/>
          </a:bodyPr>
          <a:lstStyle/>
          <a:p>
            <a:r>
              <a:rPr kumimoji="1" lang="en-US" altLang="ja-JP"/>
              <a:t>pop</a:t>
            </a:r>
            <a:endParaRPr kumimoji="1" lang="ja-JP" altLang="en-US"/>
          </a:p>
        </p:txBody>
      </p:sp>
      <p:sp>
        <p:nvSpPr>
          <p:cNvPr id="85" name="フリーフォーム 84">
            <a:extLst>
              <a:ext uri="{FF2B5EF4-FFF2-40B4-BE49-F238E27FC236}">
                <a16:creationId xmlns:a16="http://schemas.microsoft.com/office/drawing/2014/main" id="{D9A2CEB3-FF5E-2B4A-8F5D-858946DE4E95}"/>
              </a:ext>
            </a:extLst>
          </p:cNvPr>
          <p:cNvSpPr/>
          <p:nvPr/>
        </p:nvSpPr>
        <p:spPr>
          <a:xfrm>
            <a:off x="6207265" y="3944104"/>
            <a:ext cx="1138416" cy="363736"/>
          </a:xfrm>
          <a:custGeom>
            <a:avLst/>
            <a:gdLst>
              <a:gd name="connsiteX0" fmla="*/ 0 w 568960"/>
              <a:gd name="connsiteY0" fmla="*/ 264176 h 264176"/>
              <a:gd name="connsiteX1" fmla="*/ 304800 w 568960"/>
              <a:gd name="connsiteY1" fmla="*/ 16 h 264176"/>
              <a:gd name="connsiteX2" fmla="*/ 568960 w 568960"/>
              <a:gd name="connsiteY2" fmla="*/ 254016 h 264176"/>
            </a:gdLst>
            <a:ahLst/>
            <a:cxnLst>
              <a:cxn ang="0">
                <a:pos x="connsiteX0" y="connsiteY0"/>
              </a:cxn>
              <a:cxn ang="0">
                <a:pos x="connsiteX1" y="connsiteY1"/>
              </a:cxn>
              <a:cxn ang="0">
                <a:pos x="connsiteX2" y="connsiteY2"/>
              </a:cxn>
            </a:cxnLst>
            <a:rect l="l" t="t" r="r" b="b"/>
            <a:pathLst>
              <a:path w="568960" h="264176">
                <a:moveTo>
                  <a:pt x="0" y="264176"/>
                </a:moveTo>
                <a:cubicBezTo>
                  <a:pt x="104986" y="132942"/>
                  <a:pt x="209973" y="1709"/>
                  <a:pt x="304800" y="16"/>
                </a:cubicBezTo>
                <a:cubicBezTo>
                  <a:pt x="399627" y="-1677"/>
                  <a:pt x="484293" y="126169"/>
                  <a:pt x="568960" y="254016"/>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8606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A7C94F6-186B-1644-B742-D31FA15A32E4}"/>
              </a:ext>
            </a:extLst>
          </p:cNvPr>
          <p:cNvSpPr>
            <a:spLocks noGrp="1"/>
          </p:cNvSpPr>
          <p:nvPr>
            <p:ph type="body" sz="quarter" idx="10"/>
          </p:nvPr>
        </p:nvSpPr>
        <p:spPr/>
        <p:txBody>
          <a:bodyPr/>
          <a:lstStyle/>
          <a:p>
            <a:r>
              <a:rPr kumimoji="1" lang="ja-JP" altLang="en-US"/>
              <a:t>逆ポーランド記法</a:t>
            </a:r>
          </a:p>
        </p:txBody>
      </p:sp>
      <p:sp>
        <p:nvSpPr>
          <p:cNvPr id="3" name="テキスト ボックス 2">
            <a:extLst>
              <a:ext uri="{FF2B5EF4-FFF2-40B4-BE49-F238E27FC236}">
                <a16:creationId xmlns:a16="http://schemas.microsoft.com/office/drawing/2014/main" id="{EBEB0947-73D4-E147-9A8D-0FB6651855F0}"/>
              </a:ext>
            </a:extLst>
          </p:cNvPr>
          <p:cNvSpPr txBox="1"/>
          <p:nvPr/>
        </p:nvSpPr>
        <p:spPr>
          <a:xfrm>
            <a:off x="539552" y="2708920"/>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4" name="テキスト ボックス 3">
            <a:extLst>
              <a:ext uri="{FF2B5EF4-FFF2-40B4-BE49-F238E27FC236}">
                <a16:creationId xmlns:a16="http://schemas.microsoft.com/office/drawing/2014/main" id="{3FC1EF28-D715-0946-96F6-0B6FD476C82F}"/>
              </a:ext>
            </a:extLst>
          </p:cNvPr>
          <p:cNvSpPr txBox="1"/>
          <p:nvPr/>
        </p:nvSpPr>
        <p:spPr>
          <a:xfrm>
            <a:off x="3059832" y="2420888"/>
            <a:ext cx="2520280" cy="1200329"/>
          </a:xfrm>
          <a:prstGeom prst="rect">
            <a:avLst/>
          </a:prstGeom>
          <a:noFill/>
          <a:ln>
            <a:solidFill>
              <a:schemeClr val="tx1"/>
            </a:solidFill>
          </a:ln>
        </p:spPr>
        <p:txBody>
          <a:bodyPr wrap="square" rtlCol="0">
            <a:spAutoFit/>
          </a:bodyPr>
          <a:lstStyle/>
          <a:p>
            <a:r>
              <a:rPr kumimoji="1" lang="en-US" altLang="ja-JP" sz="2400" dirty="0"/>
              <a:t>LOAD_CONST 3</a:t>
            </a:r>
          </a:p>
          <a:p>
            <a:r>
              <a:rPr kumimoji="1" lang="en-US" altLang="ja-JP" sz="2400" dirty="0"/>
              <a:t>LOAD_CONST 4</a:t>
            </a:r>
          </a:p>
          <a:p>
            <a:r>
              <a:rPr lang="en-US" altLang="ja-JP" sz="2400" dirty="0"/>
              <a:t>BINARY_ADD</a:t>
            </a:r>
            <a:endParaRPr kumimoji="1" lang="ja-JP" altLang="en-US" sz="2400" dirty="0"/>
          </a:p>
        </p:txBody>
      </p:sp>
      <p:sp>
        <p:nvSpPr>
          <p:cNvPr id="5" name="テキスト ボックス 4">
            <a:extLst>
              <a:ext uri="{FF2B5EF4-FFF2-40B4-BE49-F238E27FC236}">
                <a16:creationId xmlns:a16="http://schemas.microsoft.com/office/drawing/2014/main" id="{88AD336D-0F16-3243-A131-F54A300D23FF}"/>
              </a:ext>
            </a:extLst>
          </p:cNvPr>
          <p:cNvSpPr txBox="1"/>
          <p:nvPr/>
        </p:nvSpPr>
        <p:spPr>
          <a:xfrm>
            <a:off x="611560" y="1772816"/>
            <a:ext cx="1467068" cy="707886"/>
          </a:xfrm>
          <a:prstGeom prst="rect">
            <a:avLst/>
          </a:prstGeom>
          <a:noFill/>
        </p:spPr>
        <p:txBody>
          <a:bodyPr wrap="none" rtlCol="0">
            <a:spAutoFit/>
          </a:bodyPr>
          <a:lstStyle/>
          <a:p>
            <a:r>
              <a:rPr kumimoji="1" lang="ja-JP" altLang="en-US" sz="2000"/>
              <a:t>プログラム</a:t>
            </a:r>
            <a:endParaRPr kumimoji="1" lang="en-US" altLang="ja-JP" sz="2000"/>
          </a:p>
          <a:p>
            <a:r>
              <a:rPr lang="en-US" altLang="ja-JP" sz="2000"/>
              <a:t>(</a:t>
            </a:r>
            <a:r>
              <a:rPr lang="ja-JP" altLang="en-US" sz="2000"/>
              <a:t>中置記法</a:t>
            </a:r>
            <a:r>
              <a:rPr lang="en-US" altLang="ja-JP" sz="2000"/>
              <a:t>)</a:t>
            </a:r>
            <a:endParaRPr kumimoji="1" lang="ja-JP" altLang="en-US" sz="2000"/>
          </a:p>
        </p:txBody>
      </p:sp>
      <p:sp>
        <p:nvSpPr>
          <p:cNvPr id="6" name="テキスト ボックス 5">
            <a:extLst>
              <a:ext uri="{FF2B5EF4-FFF2-40B4-BE49-F238E27FC236}">
                <a16:creationId xmlns:a16="http://schemas.microsoft.com/office/drawing/2014/main" id="{15E96CD4-4C93-7746-9D7D-9B2C28D1216F}"/>
              </a:ext>
            </a:extLst>
          </p:cNvPr>
          <p:cNvSpPr txBox="1"/>
          <p:nvPr/>
        </p:nvSpPr>
        <p:spPr>
          <a:xfrm>
            <a:off x="3419872" y="1844824"/>
            <a:ext cx="1723549" cy="400110"/>
          </a:xfrm>
          <a:prstGeom prst="rect">
            <a:avLst/>
          </a:prstGeom>
          <a:noFill/>
        </p:spPr>
        <p:txBody>
          <a:bodyPr wrap="none" rtlCol="0">
            <a:spAutoFit/>
          </a:bodyPr>
          <a:lstStyle/>
          <a:p>
            <a:r>
              <a:rPr kumimoji="1" lang="ja-JP" altLang="en-US" sz="2000"/>
              <a:t>バイトコード</a:t>
            </a:r>
          </a:p>
        </p:txBody>
      </p:sp>
      <p:sp>
        <p:nvSpPr>
          <p:cNvPr id="7" name="テキスト ボックス 6">
            <a:extLst>
              <a:ext uri="{FF2B5EF4-FFF2-40B4-BE49-F238E27FC236}">
                <a16:creationId xmlns:a16="http://schemas.microsoft.com/office/drawing/2014/main" id="{814190B1-AFCA-874D-A654-7610A31BEB2A}"/>
              </a:ext>
            </a:extLst>
          </p:cNvPr>
          <p:cNvSpPr txBox="1"/>
          <p:nvPr/>
        </p:nvSpPr>
        <p:spPr>
          <a:xfrm>
            <a:off x="6444208" y="1844824"/>
            <a:ext cx="2236510" cy="707886"/>
          </a:xfrm>
          <a:prstGeom prst="rect">
            <a:avLst/>
          </a:prstGeom>
          <a:noFill/>
        </p:spPr>
        <p:txBody>
          <a:bodyPr wrap="none" rtlCol="0">
            <a:spAutoFit/>
          </a:bodyPr>
          <a:lstStyle/>
          <a:p>
            <a:pPr algn="ctr"/>
            <a:r>
              <a:rPr kumimoji="1" lang="ja-JP" altLang="en-US" sz="2000"/>
              <a:t>逆ポーランド記法</a:t>
            </a:r>
            <a:endParaRPr kumimoji="1" lang="en-US" altLang="ja-JP" sz="2000"/>
          </a:p>
          <a:p>
            <a:pPr algn="ctr"/>
            <a:r>
              <a:rPr kumimoji="1" lang="en-US" altLang="ja-JP" sz="2000"/>
              <a:t>(</a:t>
            </a:r>
            <a:r>
              <a:rPr lang="ja-JP" altLang="en-US" sz="2000"/>
              <a:t>後置記法</a:t>
            </a:r>
            <a:r>
              <a:rPr kumimoji="1" lang="en-US" altLang="ja-JP" sz="2000"/>
              <a:t>)</a:t>
            </a:r>
            <a:endParaRPr kumimoji="1" lang="ja-JP" altLang="en-US" sz="2000"/>
          </a:p>
        </p:txBody>
      </p:sp>
      <p:sp>
        <p:nvSpPr>
          <p:cNvPr id="8" name="テキスト ボックス 7">
            <a:extLst>
              <a:ext uri="{FF2B5EF4-FFF2-40B4-BE49-F238E27FC236}">
                <a16:creationId xmlns:a16="http://schemas.microsoft.com/office/drawing/2014/main" id="{751DC995-3ECF-2A46-8BD8-B14FDAA4F4BA}"/>
              </a:ext>
            </a:extLst>
          </p:cNvPr>
          <p:cNvSpPr txBox="1"/>
          <p:nvPr/>
        </p:nvSpPr>
        <p:spPr>
          <a:xfrm>
            <a:off x="6732240" y="2636912"/>
            <a:ext cx="1282723" cy="707886"/>
          </a:xfrm>
          <a:prstGeom prst="rect">
            <a:avLst/>
          </a:prstGeom>
          <a:noFill/>
        </p:spPr>
        <p:txBody>
          <a:bodyPr wrap="none" rtlCol="0">
            <a:spAutoFit/>
          </a:bodyPr>
          <a:lstStyle/>
          <a:p>
            <a:r>
              <a:rPr kumimoji="1" lang="en-US" altLang="ja-JP" sz="4000"/>
              <a:t>3 4 +</a:t>
            </a:r>
            <a:endParaRPr kumimoji="1" lang="ja-JP" altLang="en-US" sz="4000"/>
          </a:p>
        </p:txBody>
      </p:sp>
      <p:sp>
        <p:nvSpPr>
          <p:cNvPr id="10" name="テキスト ボックス 9">
            <a:extLst>
              <a:ext uri="{FF2B5EF4-FFF2-40B4-BE49-F238E27FC236}">
                <a16:creationId xmlns:a16="http://schemas.microsoft.com/office/drawing/2014/main" id="{433EB193-67E9-F249-8F54-45D2927D3611}"/>
              </a:ext>
            </a:extLst>
          </p:cNvPr>
          <p:cNvSpPr txBox="1"/>
          <p:nvPr/>
        </p:nvSpPr>
        <p:spPr>
          <a:xfrm>
            <a:off x="611560" y="1052736"/>
            <a:ext cx="5416868" cy="461665"/>
          </a:xfrm>
          <a:prstGeom prst="rect">
            <a:avLst/>
          </a:prstGeom>
          <a:noFill/>
        </p:spPr>
        <p:txBody>
          <a:bodyPr wrap="none" rtlCol="0">
            <a:spAutoFit/>
          </a:bodyPr>
          <a:lstStyle/>
          <a:p>
            <a:r>
              <a:rPr kumimoji="1" lang="ja-JP" altLang="en-US" sz="2400"/>
              <a:t>演算子を、被演算子の後ろに置く記法</a:t>
            </a:r>
          </a:p>
        </p:txBody>
      </p:sp>
    </p:spTree>
    <p:extLst>
      <p:ext uri="{BB962C8B-B14F-4D97-AF65-F5344CB8AC3E}">
        <p14:creationId xmlns:p14="http://schemas.microsoft.com/office/powerpoint/2010/main" val="4039260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3FA7B09-83AE-7B43-9FF2-AB36F3D0634D}"/>
              </a:ext>
            </a:extLst>
          </p:cNvPr>
          <p:cNvSpPr>
            <a:spLocks noGrp="1"/>
          </p:cNvSpPr>
          <p:nvPr>
            <p:ph type="body" sz="quarter" idx="10"/>
          </p:nvPr>
        </p:nvSpPr>
        <p:spPr/>
        <p:txBody>
          <a:bodyPr/>
          <a:lstStyle/>
          <a:p>
            <a:r>
              <a:rPr kumimoji="1" lang="ja-JP" altLang="en-US"/>
              <a:t>逆ポーランド記法</a:t>
            </a:r>
          </a:p>
        </p:txBody>
      </p:sp>
      <p:sp>
        <p:nvSpPr>
          <p:cNvPr id="3" name="テキスト ボックス 2">
            <a:extLst>
              <a:ext uri="{FF2B5EF4-FFF2-40B4-BE49-F238E27FC236}">
                <a16:creationId xmlns:a16="http://schemas.microsoft.com/office/drawing/2014/main" id="{92910095-93E5-D24B-A67C-D4F454812371}"/>
              </a:ext>
            </a:extLst>
          </p:cNvPr>
          <p:cNvSpPr txBox="1"/>
          <p:nvPr/>
        </p:nvSpPr>
        <p:spPr>
          <a:xfrm>
            <a:off x="395536" y="1844824"/>
            <a:ext cx="8558753" cy="707886"/>
          </a:xfrm>
          <a:prstGeom prst="rect">
            <a:avLst/>
          </a:prstGeom>
          <a:noFill/>
        </p:spPr>
        <p:txBody>
          <a:bodyPr wrap="none" rtlCol="0">
            <a:spAutoFit/>
          </a:bodyPr>
          <a:lstStyle/>
          <a:p>
            <a:r>
              <a:rPr kumimoji="1" lang="ja-JP" altLang="en-US" sz="2000"/>
              <a:t>演算子でないものはスタックに積む</a:t>
            </a:r>
            <a:endParaRPr kumimoji="1" lang="en-US" altLang="ja-JP" sz="2000"/>
          </a:p>
          <a:p>
            <a:r>
              <a:rPr lang="en-US" altLang="ja-JP" sz="2000"/>
              <a:t>(</a:t>
            </a:r>
            <a:r>
              <a:rPr lang="ja-JP" altLang="en-US" sz="2000"/>
              <a:t>二項</a:t>
            </a:r>
            <a:r>
              <a:rPr lang="en-US" altLang="ja-JP" sz="2000"/>
              <a:t>)</a:t>
            </a:r>
            <a:r>
              <a:rPr lang="ja-JP" altLang="en-US" sz="2000"/>
              <a:t>演算子が来たら、スタックの上から二つ取り出し、演算結果を積む</a:t>
            </a:r>
            <a:endParaRPr kumimoji="1" lang="ja-JP" altLang="en-US" sz="2000"/>
          </a:p>
        </p:txBody>
      </p:sp>
      <p:sp>
        <p:nvSpPr>
          <p:cNvPr id="4" name="テキスト ボックス 3">
            <a:extLst>
              <a:ext uri="{FF2B5EF4-FFF2-40B4-BE49-F238E27FC236}">
                <a16:creationId xmlns:a16="http://schemas.microsoft.com/office/drawing/2014/main" id="{00F94C2A-422E-F846-8E96-E5789A5C627A}"/>
              </a:ext>
            </a:extLst>
          </p:cNvPr>
          <p:cNvSpPr txBox="1"/>
          <p:nvPr/>
        </p:nvSpPr>
        <p:spPr>
          <a:xfrm>
            <a:off x="179512" y="1268760"/>
            <a:ext cx="3877985" cy="461665"/>
          </a:xfrm>
          <a:prstGeom prst="rect">
            <a:avLst/>
          </a:prstGeom>
          <a:noFill/>
        </p:spPr>
        <p:txBody>
          <a:bodyPr wrap="none" rtlCol="0">
            <a:spAutoFit/>
          </a:bodyPr>
          <a:lstStyle/>
          <a:p>
            <a:r>
              <a:rPr kumimoji="1" lang="ja-JP" altLang="en-US" sz="2400"/>
              <a:t>逆ポーランド記法の読み方</a:t>
            </a:r>
          </a:p>
        </p:txBody>
      </p:sp>
      <p:sp>
        <p:nvSpPr>
          <p:cNvPr id="5" name="テキスト ボックス 4">
            <a:extLst>
              <a:ext uri="{FF2B5EF4-FFF2-40B4-BE49-F238E27FC236}">
                <a16:creationId xmlns:a16="http://schemas.microsoft.com/office/drawing/2014/main" id="{43401E4F-FA4E-DC4C-8E51-FAD6EE5832FB}"/>
              </a:ext>
            </a:extLst>
          </p:cNvPr>
          <p:cNvSpPr txBox="1"/>
          <p:nvPr/>
        </p:nvSpPr>
        <p:spPr>
          <a:xfrm>
            <a:off x="107504" y="3140968"/>
            <a:ext cx="1282723" cy="707886"/>
          </a:xfrm>
          <a:prstGeom prst="rect">
            <a:avLst/>
          </a:prstGeom>
          <a:noFill/>
        </p:spPr>
        <p:txBody>
          <a:bodyPr wrap="none" rtlCol="0">
            <a:spAutoFit/>
          </a:bodyPr>
          <a:lstStyle/>
          <a:p>
            <a:r>
              <a:rPr kumimoji="1" lang="en-US" altLang="ja-JP" sz="4000"/>
              <a:t>3 4 +</a:t>
            </a:r>
            <a:endParaRPr kumimoji="1" lang="ja-JP" altLang="en-US" sz="4000"/>
          </a:p>
        </p:txBody>
      </p:sp>
      <p:sp>
        <p:nvSpPr>
          <p:cNvPr id="6" name="テキスト ボックス 5">
            <a:extLst>
              <a:ext uri="{FF2B5EF4-FFF2-40B4-BE49-F238E27FC236}">
                <a16:creationId xmlns:a16="http://schemas.microsoft.com/office/drawing/2014/main" id="{1414B4FA-2328-3648-9C7F-0642A8DCC99C}"/>
              </a:ext>
            </a:extLst>
          </p:cNvPr>
          <p:cNvSpPr txBox="1"/>
          <p:nvPr/>
        </p:nvSpPr>
        <p:spPr>
          <a:xfrm>
            <a:off x="1691680" y="2996952"/>
            <a:ext cx="4251485" cy="1015663"/>
          </a:xfrm>
          <a:prstGeom prst="rect">
            <a:avLst/>
          </a:prstGeom>
          <a:noFill/>
        </p:spPr>
        <p:txBody>
          <a:bodyPr wrap="none" rtlCol="0">
            <a:spAutoFit/>
          </a:bodyPr>
          <a:lstStyle/>
          <a:p>
            <a:r>
              <a:rPr kumimoji="1" lang="en-US" altLang="ja-JP" sz="2000"/>
              <a:t>3</a:t>
            </a:r>
            <a:r>
              <a:rPr kumimoji="1" lang="ja-JP" altLang="en-US" sz="2000"/>
              <a:t>をスタックに積む</a:t>
            </a:r>
            <a:endParaRPr kumimoji="1" lang="en-US" altLang="ja-JP" sz="2000"/>
          </a:p>
          <a:p>
            <a:r>
              <a:rPr kumimoji="1" lang="en-US" altLang="ja-JP" sz="2000"/>
              <a:t>4</a:t>
            </a:r>
            <a:r>
              <a:rPr kumimoji="1" lang="ja-JP" altLang="en-US" sz="2000"/>
              <a:t>をスタックに積む</a:t>
            </a:r>
            <a:endParaRPr kumimoji="1" lang="en-US" altLang="ja-JP" sz="2000"/>
          </a:p>
          <a:p>
            <a:r>
              <a:rPr lang="en-US" altLang="ja-JP" sz="2000"/>
              <a:t>+ </a:t>
            </a:r>
            <a:r>
              <a:rPr lang="ja-JP" altLang="en-US" sz="2000"/>
              <a:t>スタックから二つ取り出して加算</a:t>
            </a:r>
            <a:endParaRPr kumimoji="1" lang="ja-JP" altLang="en-US" sz="2000"/>
          </a:p>
        </p:txBody>
      </p:sp>
      <p:sp>
        <p:nvSpPr>
          <p:cNvPr id="7" name="テキスト ボックス 6">
            <a:extLst>
              <a:ext uri="{FF2B5EF4-FFF2-40B4-BE49-F238E27FC236}">
                <a16:creationId xmlns:a16="http://schemas.microsoft.com/office/drawing/2014/main" id="{8D9DBC1E-FB0A-DC4E-932D-A44267B1E1BF}"/>
              </a:ext>
            </a:extLst>
          </p:cNvPr>
          <p:cNvSpPr txBox="1"/>
          <p:nvPr/>
        </p:nvSpPr>
        <p:spPr>
          <a:xfrm>
            <a:off x="6372200" y="2852936"/>
            <a:ext cx="2520280" cy="1200329"/>
          </a:xfrm>
          <a:prstGeom prst="rect">
            <a:avLst/>
          </a:prstGeom>
          <a:noFill/>
          <a:ln>
            <a:solidFill>
              <a:schemeClr val="tx1"/>
            </a:solidFill>
          </a:ln>
        </p:spPr>
        <p:txBody>
          <a:bodyPr wrap="square" rtlCol="0">
            <a:spAutoFit/>
          </a:bodyPr>
          <a:lstStyle/>
          <a:p>
            <a:r>
              <a:rPr kumimoji="1" lang="en-US" altLang="ja-JP" sz="2400" dirty="0"/>
              <a:t>LOAD_CONST 3</a:t>
            </a:r>
          </a:p>
          <a:p>
            <a:r>
              <a:rPr kumimoji="1" lang="en-US" altLang="ja-JP" sz="2400" dirty="0"/>
              <a:t>LOAD_CONST 4</a:t>
            </a:r>
          </a:p>
          <a:p>
            <a:r>
              <a:rPr lang="en-US" altLang="ja-JP" sz="2400" dirty="0"/>
              <a:t>BINARY_ADD</a:t>
            </a:r>
            <a:endParaRPr kumimoji="1" lang="ja-JP" altLang="en-US" sz="2400" dirty="0"/>
          </a:p>
        </p:txBody>
      </p:sp>
      <p:sp>
        <p:nvSpPr>
          <p:cNvPr id="8" name="下矢印 7">
            <a:extLst>
              <a:ext uri="{FF2B5EF4-FFF2-40B4-BE49-F238E27FC236}">
                <a16:creationId xmlns:a16="http://schemas.microsoft.com/office/drawing/2014/main" id="{52656F87-EB86-D44A-92E2-3B06DFCCD7D0}"/>
              </a:ext>
            </a:extLst>
          </p:cNvPr>
          <p:cNvSpPr/>
          <p:nvPr/>
        </p:nvSpPr>
        <p:spPr>
          <a:xfrm rot="16200000">
            <a:off x="1381843" y="3378798"/>
            <a:ext cx="288422" cy="2448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下矢印 8">
            <a:extLst>
              <a:ext uri="{FF2B5EF4-FFF2-40B4-BE49-F238E27FC236}">
                <a16:creationId xmlns:a16="http://schemas.microsoft.com/office/drawing/2014/main" id="{578F0FFE-6735-1340-BB61-BAD94B97FD6F}"/>
              </a:ext>
            </a:extLst>
          </p:cNvPr>
          <p:cNvSpPr/>
          <p:nvPr/>
        </p:nvSpPr>
        <p:spPr>
          <a:xfrm rot="16200000">
            <a:off x="5846339" y="3378798"/>
            <a:ext cx="288422" cy="2448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テキスト ボックス 9">
            <a:extLst>
              <a:ext uri="{FF2B5EF4-FFF2-40B4-BE49-F238E27FC236}">
                <a16:creationId xmlns:a16="http://schemas.microsoft.com/office/drawing/2014/main" id="{EE7E5D3E-599B-4448-A483-3151A47B0ED2}"/>
              </a:ext>
            </a:extLst>
          </p:cNvPr>
          <p:cNvSpPr txBox="1"/>
          <p:nvPr/>
        </p:nvSpPr>
        <p:spPr>
          <a:xfrm>
            <a:off x="611560" y="5085184"/>
            <a:ext cx="8135560" cy="400110"/>
          </a:xfrm>
          <a:prstGeom prst="rect">
            <a:avLst/>
          </a:prstGeom>
          <a:noFill/>
        </p:spPr>
        <p:txBody>
          <a:bodyPr wrap="none" rtlCol="0">
            <a:spAutoFit/>
          </a:bodyPr>
          <a:lstStyle/>
          <a:p>
            <a:r>
              <a:rPr kumimoji="1" lang="ja-JP" altLang="en-US" sz="2000"/>
              <a:t>スタックマシンのバイトコードは逆ポーランド記法で記述されている</a:t>
            </a:r>
          </a:p>
        </p:txBody>
      </p:sp>
    </p:spTree>
    <p:extLst>
      <p:ext uri="{BB962C8B-B14F-4D97-AF65-F5344CB8AC3E}">
        <p14:creationId xmlns:p14="http://schemas.microsoft.com/office/powerpoint/2010/main" val="2703154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13269D1-0DE3-C944-A33D-BB32A144904D}"/>
              </a:ext>
            </a:extLst>
          </p:cNvPr>
          <p:cNvSpPr>
            <a:spLocks noGrp="1"/>
          </p:cNvSpPr>
          <p:nvPr>
            <p:ph type="body" sz="quarter" idx="10"/>
          </p:nvPr>
        </p:nvSpPr>
        <p:spPr/>
        <p:txBody>
          <a:bodyPr/>
          <a:lstStyle/>
          <a:p>
            <a:r>
              <a:rPr kumimoji="1" lang="ja-JP" altLang="en-US"/>
              <a:t>逆ポーランド記法</a:t>
            </a:r>
          </a:p>
        </p:txBody>
      </p:sp>
      <p:sp>
        <p:nvSpPr>
          <p:cNvPr id="3" name="正方形/長方形 2">
            <a:extLst>
              <a:ext uri="{FF2B5EF4-FFF2-40B4-BE49-F238E27FC236}">
                <a16:creationId xmlns:a16="http://schemas.microsoft.com/office/drawing/2014/main" id="{0DF2C773-92D6-9242-B4FA-959A06FCD3AE}"/>
              </a:ext>
            </a:extLst>
          </p:cNvPr>
          <p:cNvSpPr/>
          <p:nvPr/>
        </p:nvSpPr>
        <p:spPr>
          <a:xfrm>
            <a:off x="5220072" y="1484784"/>
            <a:ext cx="2406428" cy="584775"/>
          </a:xfrm>
          <a:prstGeom prst="rect">
            <a:avLst/>
          </a:prstGeom>
          <a:solidFill>
            <a:schemeClr val="tx1"/>
          </a:solidFill>
        </p:spPr>
        <p:txBody>
          <a:bodyPr wrap="none">
            <a:spAutoFit/>
          </a:bodyPr>
          <a:lstStyle/>
          <a:p>
            <a:pPr algn="ctr"/>
            <a:r>
              <a:rPr lang="en" altLang="ja-JP" sz="3200" b="0">
                <a:solidFill>
                  <a:srgbClr val="CE9178"/>
                </a:solidFill>
                <a:effectLst/>
                <a:latin typeface="Menlo" panose="020B0609030804020204" pitchFamily="49" charset="0"/>
              </a:rPr>
              <a:t>a b * c +</a:t>
            </a:r>
            <a:endParaRPr lang="en" altLang="ja-JP" sz="3200" b="0">
              <a:solidFill>
                <a:srgbClr val="D4D4D4"/>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30437CCB-C051-2E45-BA39-D4A4BA450976}"/>
              </a:ext>
            </a:extLst>
          </p:cNvPr>
          <p:cNvSpPr/>
          <p:nvPr/>
        </p:nvSpPr>
        <p:spPr>
          <a:xfrm>
            <a:off x="1691680" y="1484784"/>
            <a:ext cx="2406428" cy="584775"/>
          </a:xfrm>
          <a:prstGeom prst="rect">
            <a:avLst/>
          </a:prstGeom>
          <a:solidFill>
            <a:schemeClr val="tx1"/>
          </a:solidFill>
        </p:spPr>
        <p:txBody>
          <a:bodyPr wrap="none">
            <a:spAutoFit/>
          </a:bodyPr>
          <a:lstStyle/>
          <a:p>
            <a:pPr algn="ctr"/>
            <a:r>
              <a:rPr lang="en" altLang="ja-JP" sz="3200" b="0">
                <a:solidFill>
                  <a:srgbClr val="CE9178"/>
                </a:solidFill>
                <a:effectLst/>
                <a:latin typeface="Menlo" panose="020B0609030804020204" pitchFamily="49" charset="0"/>
              </a:rPr>
              <a:t>a * b + c</a:t>
            </a:r>
            <a:endParaRPr lang="en" altLang="ja-JP" sz="3200" b="0">
              <a:solidFill>
                <a:srgbClr val="D4D4D4"/>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381E553E-D3F6-274C-BD92-8A23487D2884}"/>
              </a:ext>
            </a:extLst>
          </p:cNvPr>
          <p:cNvSpPr txBox="1"/>
          <p:nvPr/>
        </p:nvSpPr>
        <p:spPr>
          <a:xfrm>
            <a:off x="2411760" y="1052736"/>
            <a:ext cx="1107996" cy="369332"/>
          </a:xfrm>
          <a:prstGeom prst="rect">
            <a:avLst/>
          </a:prstGeom>
          <a:noFill/>
        </p:spPr>
        <p:txBody>
          <a:bodyPr wrap="none" rtlCol="0">
            <a:spAutoFit/>
          </a:bodyPr>
          <a:lstStyle/>
          <a:p>
            <a:pPr algn="ctr"/>
            <a:r>
              <a:rPr kumimoji="1" lang="ja-JP" altLang="en-US"/>
              <a:t>中置記法</a:t>
            </a:r>
          </a:p>
        </p:txBody>
      </p:sp>
      <p:sp>
        <p:nvSpPr>
          <p:cNvPr id="6" name="テキスト ボックス 5">
            <a:extLst>
              <a:ext uri="{FF2B5EF4-FFF2-40B4-BE49-F238E27FC236}">
                <a16:creationId xmlns:a16="http://schemas.microsoft.com/office/drawing/2014/main" id="{F79FC129-445C-A14B-AB83-F12E709A2578}"/>
              </a:ext>
            </a:extLst>
          </p:cNvPr>
          <p:cNvSpPr txBox="1"/>
          <p:nvPr/>
        </p:nvSpPr>
        <p:spPr>
          <a:xfrm>
            <a:off x="5436096" y="1052736"/>
            <a:ext cx="2031325" cy="369332"/>
          </a:xfrm>
          <a:prstGeom prst="rect">
            <a:avLst/>
          </a:prstGeom>
          <a:noFill/>
        </p:spPr>
        <p:txBody>
          <a:bodyPr wrap="none" rtlCol="0">
            <a:spAutoFit/>
          </a:bodyPr>
          <a:lstStyle/>
          <a:p>
            <a:pPr algn="ctr"/>
            <a:r>
              <a:rPr kumimoji="1" lang="ja-JP" altLang="en-US"/>
              <a:t>逆ポーランド記法</a:t>
            </a:r>
          </a:p>
        </p:txBody>
      </p:sp>
      <p:sp>
        <p:nvSpPr>
          <p:cNvPr id="7" name="下矢印 6">
            <a:extLst>
              <a:ext uri="{FF2B5EF4-FFF2-40B4-BE49-F238E27FC236}">
                <a16:creationId xmlns:a16="http://schemas.microsoft.com/office/drawing/2014/main" id="{35BD7A5A-CA01-3F44-9CC7-697107A11D45}"/>
              </a:ext>
            </a:extLst>
          </p:cNvPr>
          <p:cNvSpPr/>
          <p:nvPr/>
        </p:nvSpPr>
        <p:spPr>
          <a:xfrm rot="16200000">
            <a:off x="4458377" y="159840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平行四辺形 7">
            <a:extLst>
              <a:ext uri="{FF2B5EF4-FFF2-40B4-BE49-F238E27FC236}">
                <a16:creationId xmlns:a16="http://schemas.microsoft.com/office/drawing/2014/main" id="{691C873F-CD96-9542-9D92-7CBAEAC9B7EA}"/>
              </a:ext>
            </a:extLst>
          </p:cNvPr>
          <p:cNvSpPr/>
          <p:nvPr/>
        </p:nvSpPr>
        <p:spPr>
          <a:xfrm rot="221800">
            <a:off x="6930108" y="3550721"/>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F346A6C0-159E-D24A-81E5-2AC7356A5372}"/>
              </a:ext>
            </a:extLst>
          </p:cNvPr>
          <p:cNvGrpSpPr/>
          <p:nvPr/>
        </p:nvGrpSpPr>
        <p:grpSpPr>
          <a:xfrm>
            <a:off x="371812" y="2852936"/>
            <a:ext cx="643508" cy="643508"/>
            <a:chOff x="1115616" y="1556792"/>
            <a:chExt cx="643508" cy="643508"/>
          </a:xfrm>
        </p:grpSpPr>
        <p:pic>
          <p:nvPicPr>
            <p:cNvPr id="10" name="図 9">
              <a:extLst>
                <a:ext uri="{FF2B5EF4-FFF2-40B4-BE49-F238E27FC236}">
                  <a16:creationId xmlns:a16="http://schemas.microsoft.com/office/drawing/2014/main" id="{E485E7EA-AAFD-0344-AE4D-43EF1B3F501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1" name="テキスト ボックス 10">
              <a:extLst>
                <a:ext uri="{FF2B5EF4-FFF2-40B4-BE49-F238E27FC236}">
                  <a16:creationId xmlns:a16="http://schemas.microsoft.com/office/drawing/2014/main" id="{87FD2C4F-1C6F-4E4E-B24C-043A8A1FD32C}"/>
                </a:ext>
              </a:extLst>
            </p:cNvPr>
            <p:cNvSpPr txBox="1"/>
            <p:nvPr/>
          </p:nvSpPr>
          <p:spPr>
            <a:xfrm>
              <a:off x="1187624" y="1772816"/>
              <a:ext cx="295274" cy="369332"/>
            </a:xfrm>
            <a:prstGeom prst="rect">
              <a:avLst/>
            </a:prstGeom>
            <a:noFill/>
          </p:spPr>
          <p:txBody>
            <a:bodyPr wrap="none" rtlCol="0">
              <a:spAutoFit/>
            </a:bodyPr>
            <a:lstStyle/>
            <a:p>
              <a:r>
                <a:rPr kumimoji="1" lang="en-US" altLang="ja-JP"/>
                <a:t>a</a:t>
              </a:r>
              <a:endParaRPr kumimoji="1" lang="ja-JP" altLang="en-US"/>
            </a:p>
          </p:txBody>
        </p:sp>
      </p:grpSp>
      <p:sp>
        <p:nvSpPr>
          <p:cNvPr id="12" name="円弧 11">
            <a:extLst>
              <a:ext uri="{FF2B5EF4-FFF2-40B4-BE49-F238E27FC236}">
                <a16:creationId xmlns:a16="http://schemas.microsoft.com/office/drawing/2014/main" id="{1046D994-B099-1844-8199-F338474EFC8B}"/>
              </a:ext>
            </a:extLst>
          </p:cNvPr>
          <p:cNvSpPr/>
          <p:nvPr/>
        </p:nvSpPr>
        <p:spPr>
          <a:xfrm>
            <a:off x="371812" y="3212976"/>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F9BB12F-5FC8-1741-8850-F53300599274}"/>
              </a:ext>
            </a:extLst>
          </p:cNvPr>
          <p:cNvSpPr txBox="1"/>
          <p:nvPr/>
        </p:nvSpPr>
        <p:spPr>
          <a:xfrm>
            <a:off x="1019884" y="2780928"/>
            <a:ext cx="639919" cy="369332"/>
          </a:xfrm>
          <a:prstGeom prst="rect">
            <a:avLst/>
          </a:prstGeom>
          <a:noFill/>
        </p:spPr>
        <p:txBody>
          <a:bodyPr wrap="none" rtlCol="0">
            <a:spAutoFit/>
          </a:bodyPr>
          <a:lstStyle/>
          <a:p>
            <a:r>
              <a:rPr kumimoji="1" lang="en-US" altLang="ja-JP"/>
              <a:t>push</a:t>
            </a:r>
            <a:endParaRPr kumimoji="1" lang="ja-JP" altLang="en-US"/>
          </a:p>
        </p:txBody>
      </p:sp>
      <p:sp>
        <p:nvSpPr>
          <p:cNvPr id="14" name="平行四辺形 13">
            <a:extLst>
              <a:ext uri="{FF2B5EF4-FFF2-40B4-BE49-F238E27FC236}">
                <a16:creationId xmlns:a16="http://schemas.microsoft.com/office/drawing/2014/main" id="{7FC3021D-87A4-9C47-8268-024DD232921B}"/>
              </a:ext>
            </a:extLst>
          </p:cNvPr>
          <p:cNvSpPr/>
          <p:nvPr/>
        </p:nvSpPr>
        <p:spPr>
          <a:xfrm rot="221800">
            <a:off x="954008" y="360256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0AD2791D-F98C-B948-922E-CB3177804E74}"/>
              </a:ext>
            </a:extLst>
          </p:cNvPr>
          <p:cNvGrpSpPr/>
          <p:nvPr/>
        </p:nvGrpSpPr>
        <p:grpSpPr>
          <a:xfrm>
            <a:off x="2172012" y="2564904"/>
            <a:ext cx="643508" cy="643508"/>
            <a:chOff x="1115616" y="1556792"/>
            <a:chExt cx="643508" cy="643508"/>
          </a:xfrm>
        </p:grpSpPr>
        <p:pic>
          <p:nvPicPr>
            <p:cNvPr id="16" name="図 15">
              <a:extLst>
                <a:ext uri="{FF2B5EF4-FFF2-40B4-BE49-F238E27FC236}">
                  <a16:creationId xmlns:a16="http://schemas.microsoft.com/office/drawing/2014/main" id="{88F90A2B-4185-D640-A23E-4C476B52B853}"/>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7" name="テキスト ボックス 16">
              <a:extLst>
                <a:ext uri="{FF2B5EF4-FFF2-40B4-BE49-F238E27FC236}">
                  <a16:creationId xmlns:a16="http://schemas.microsoft.com/office/drawing/2014/main" id="{B7E3B0A5-C675-144A-A31B-86F38687AF87}"/>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18" name="円弧 17">
            <a:extLst>
              <a:ext uri="{FF2B5EF4-FFF2-40B4-BE49-F238E27FC236}">
                <a16:creationId xmlns:a16="http://schemas.microsoft.com/office/drawing/2014/main" id="{485B930B-991A-3F4A-A35A-3CA6995F2E43}"/>
              </a:ext>
            </a:extLst>
          </p:cNvPr>
          <p:cNvSpPr/>
          <p:nvPr/>
        </p:nvSpPr>
        <p:spPr>
          <a:xfrm>
            <a:off x="2172012" y="292494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1473B41-AD3F-9743-AFA7-53AC99791570}"/>
              </a:ext>
            </a:extLst>
          </p:cNvPr>
          <p:cNvSpPr txBox="1"/>
          <p:nvPr/>
        </p:nvSpPr>
        <p:spPr>
          <a:xfrm>
            <a:off x="2820084" y="2348880"/>
            <a:ext cx="639919" cy="369332"/>
          </a:xfrm>
          <a:prstGeom prst="rect">
            <a:avLst/>
          </a:prstGeom>
          <a:noFill/>
        </p:spPr>
        <p:txBody>
          <a:bodyPr wrap="none" rtlCol="0">
            <a:spAutoFit/>
          </a:bodyPr>
          <a:lstStyle/>
          <a:p>
            <a:r>
              <a:rPr kumimoji="1" lang="en-US" altLang="ja-JP"/>
              <a:t>push</a:t>
            </a:r>
            <a:endParaRPr kumimoji="1" lang="ja-JP" altLang="en-US"/>
          </a:p>
        </p:txBody>
      </p:sp>
      <p:sp>
        <p:nvSpPr>
          <p:cNvPr id="20" name="平行四辺形 19">
            <a:extLst>
              <a:ext uri="{FF2B5EF4-FFF2-40B4-BE49-F238E27FC236}">
                <a16:creationId xmlns:a16="http://schemas.microsoft.com/office/drawing/2014/main" id="{FA4E04FF-4D46-5142-B790-5770AFE6D2BE}"/>
              </a:ext>
            </a:extLst>
          </p:cNvPr>
          <p:cNvSpPr/>
          <p:nvPr/>
        </p:nvSpPr>
        <p:spPr>
          <a:xfrm rot="221800">
            <a:off x="2826217" y="360256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0A2FA4B2-6CF9-A940-8260-9A29C09F5349}"/>
              </a:ext>
            </a:extLst>
          </p:cNvPr>
          <p:cNvGrpSpPr/>
          <p:nvPr/>
        </p:nvGrpSpPr>
        <p:grpSpPr>
          <a:xfrm>
            <a:off x="2964100" y="3212976"/>
            <a:ext cx="643508" cy="643508"/>
            <a:chOff x="1115616" y="1556792"/>
            <a:chExt cx="643508" cy="643508"/>
          </a:xfrm>
        </p:grpSpPr>
        <p:pic>
          <p:nvPicPr>
            <p:cNvPr id="22" name="図 21">
              <a:extLst>
                <a:ext uri="{FF2B5EF4-FFF2-40B4-BE49-F238E27FC236}">
                  <a16:creationId xmlns:a16="http://schemas.microsoft.com/office/drawing/2014/main" id="{2B2C73F4-A498-CF42-B0AB-DAB2B73937DE}"/>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3" name="テキスト ボックス 22">
              <a:extLst>
                <a:ext uri="{FF2B5EF4-FFF2-40B4-BE49-F238E27FC236}">
                  <a16:creationId xmlns:a16="http://schemas.microsoft.com/office/drawing/2014/main" id="{E1D3F041-3CD4-4048-A64A-7FEB5E4BC824}"/>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24" name="グループ化 23">
            <a:extLst>
              <a:ext uri="{FF2B5EF4-FFF2-40B4-BE49-F238E27FC236}">
                <a16:creationId xmlns:a16="http://schemas.microsoft.com/office/drawing/2014/main" id="{2E1C22B3-72DD-6245-8765-022D7A849489}"/>
              </a:ext>
            </a:extLst>
          </p:cNvPr>
          <p:cNvGrpSpPr/>
          <p:nvPr/>
        </p:nvGrpSpPr>
        <p:grpSpPr>
          <a:xfrm>
            <a:off x="7716629" y="3140966"/>
            <a:ext cx="643508" cy="643508"/>
            <a:chOff x="1115616" y="1556792"/>
            <a:chExt cx="643508" cy="643508"/>
          </a:xfrm>
        </p:grpSpPr>
        <p:pic>
          <p:nvPicPr>
            <p:cNvPr id="25" name="図 24">
              <a:extLst>
                <a:ext uri="{FF2B5EF4-FFF2-40B4-BE49-F238E27FC236}">
                  <a16:creationId xmlns:a16="http://schemas.microsoft.com/office/drawing/2014/main" id="{30008BD4-62EC-6B4C-B65F-D77B109F54FF}"/>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6" name="テキスト ボックス 25">
              <a:extLst>
                <a:ext uri="{FF2B5EF4-FFF2-40B4-BE49-F238E27FC236}">
                  <a16:creationId xmlns:a16="http://schemas.microsoft.com/office/drawing/2014/main" id="{2D3174A3-0DFE-6041-AA06-A024DCB8057E}"/>
                </a:ext>
              </a:extLst>
            </p:cNvPr>
            <p:cNvSpPr txBox="1"/>
            <p:nvPr/>
          </p:nvSpPr>
          <p:spPr>
            <a:xfrm>
              <a:off x="1187624" y="1772816"/>
              <a:ext cx="306494" cy="369332"/>
            </a:xfrm>
            <a:prstGeom prst="rect">
              <a:avLst/>
            </a:prstGeom>
            <a:noFill/>
          </p:spPr>
          <p:txBody>
            <a:bodyPr wrap="none" rtlCol="0">
              <a:spAutoFit/>
            </a:bodyPr>
            <a:lstStyle/>
            <a:p>
              <a:r>
                <a:rPr kumimoji="1" lang="en-US" altLang="ja-JP"/>
                <a:t>a</a:t>
              </a:r>
              <a:endParaRPr kumimoji="1" lang="ja-JP" altLang="en-US"/>
            </a:p>
          </p:txBody>
        </p:sp>
      </p:grpSp>
      <p:sp>
        <p:nvSpPr>
          <p:cNvPr id="27" name="平行四辺形 26">
            <a:extLst>
              <a:ext uri="{FF2B5EF4-FFF2-40B4-BE49-F238E27FC236}">
                <a16:creationId xmlns:a16="http://schemas.microsoft.com/office/drawing/2014/main" id="{373E6017-2312-A44E-AB03-6DD227344BE0}"/>
              </a:ext>
            </a:extLst>
          </p:cNvPr>
          <p:cNvSpPr/>
          <p:nvPr/>
        </p:nvSpPr>
        <p:spPr>
          <a:xfrm rot="221800">
            <a:off x="5682814" y="353055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94D58831-85E0-E844-899E-3B5253DAEB53}"/>
              </a:ext>
            </a:extLst>
          </p:cNvPr>
          <p:cNvGrpSpPr/>
          <p:nvPr/>
        </p:nvGrpSpPr>
        <p:grpSpPr>
          <a:xfrm>
            <a:off x="7068557" y="3140966"/>
            <a:ext cx="643508" cy="643508"/>
            <a:chOff x="1115616" y="1556792"/>
            <a:chExt cx="643508" cy="643508"/>
          </a:xfrm>
        </p:grpSpPr>
        <p:pic>
          <p:nvPicPr>
            <p:cNvPr id="29" name="図 28">
              <a:extLst>
                <a:ext uri="{FF2B5EF4-FFF2-40B4-BE49-F238E27FC236}">
                  <a16:creationId xmlns:a16="http://schemas.microsoft.com/office/drawing/2014/main" id="{1B0448DF-7EA2-5C4E-B100-3C055BB7F28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0" name="テキスト ボックス 29">
              <a:extLst>
                <a:ext uri="{FF2B5EF4-FFF2-40B4-BE49-F238E27FC236}">
                  <a16:creationId xmlns:a16="http://schemas.microsoft.com/office/drawing/2014/main" id="{F0BE3129-EC60-E34A-B690-F981F29DD86F}"/>
                </a:ext>
              </a:extLst>
            </p:cNvPr>
            <p:cNvSpPr txBox="1"/>
            <p:nvPr/>
          </p:nvSpPr>
          <p:spPr>
            <a:xfrm>
              <a:off x="1187624" y="1772816"/>
              <a:ext cx="306494" cy="369332"/>
            </a:xfrm>
            <a:prstGeom prst="rect">
              <a:avLst/>
            </a:prstGeom>
            <a:noFill/>
          </p:spPr>
          <p:txBody>
            <a:bodyPr wrap="none" rtlCol="0">
              <a:spAutoFit/>
            </a:bodyPr>
            <a:lstStyle/>
            <a:p>
              <a:r>
                <a:rPr lang="en-US" altLang="ja-JP"/>
                <a:t>b</a:t>
              </a:r>
              <a:endParaRPr kumimoji="1" lang="ja-JP" altLang="en-US"/>
            </a:p>
          </p:txBody>
        </p:sp>
      </p:grpSp>
      <p:grpSp>
        <p:nvGrpSpPr>
          <p:cNvPr id="31" name="グループ化 30">
            <a:extLst>
              <a:ext uri="{FF2B5EF4-FFF2-40B4-BE49-F238E27FC236}">
                <a16:creationId xmlns:a16="http://schemas.microsoft.com/office/drawing/2014/main" id="{34980562-8119-DB4B-ACDB-9977631BD73F}"/>
              </a:ext>
            </a:extLst>
          </p:cNvPr>
          <p:cNvGrpSpPr/>
          <p:nvPr/>
        </p:nvGrpSpPr>
        <p:grpSpPr>
          <a:xfrm>
            <a:off x="5820697" y="3140966"/>
            <a:ext cx="643508" cy="643508"/>
            <a:chOff x="1115616" y="1556792"/>
            <a:chExt cx="643508" cy="643508"/>
          </a:xfrm>
        </p:grpSpPr>
        <p:pic>
          <p:nvPicPr>
            <p:cNvPr id="32" name="図 31">
              <a:extLst>
                <a:ext uri="{FF2B5EF4-FFF2-40B4-BE49-F238E27FC236}">
                  <a16:creationId xmlns:a16="http://schemas.microsoft.com/office/drawing/2014/main" id="{87F905C2-7B83-1845-A98A-E1C75C3D5DAF}"/>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3" name="テキスト ボックス 32">
              <a:extLst>
                <a:ext uri="{FF2B5EF4-FFF2-40B4-BE49-F238E27FC236}">
                  <a16:creationId xmlns:a16="http://schemas.microsoft.com/office/drawing/2014/main" id="{B1C27500-C8A5-A541-B695-D01BEF2C7A3F}"/>
                </a:ext>
              </a:extLst>
            </p:cNvPr>
            <p:cNvSpPr txBox="1"/>
            <p:nvPr/>
          </p:nvSpPr>
          <p:spPr>
            <a:xfrm>
              <a:off x="1115616" y="1772816"/>
              <a:ext cx="417102" cy="369332"/>
            </a:xfrm>
            <a:prstGeom prst="rect">
              <a:avLst/>
            </a:prstGeom>
            <a:noFill/>
          </p:spPr>
          <p:txBody>
            <a:bodyPr wrap="none" rtlCol="0">
              <a:spAutoFit/>
            </a:bodyPr>
            <a:lstStyle/>
            <a:p>
              <a:r>
                <a:rPr kumimoji="1" lang="en-US" altLang="ja-JP"/>
                <a:t>ab</a:t>
              </a:r>
              <a:endParaRPr kumimoji="1" lang="ja-JP" altLang="en-US"/>
            </a:p>
          </p:txBody>
        </p:sp>
      </p:grpSp>
      <p:cxnSp>
        <p:nvCxnSpPr>
          <p:cNvPr id="34" name="直線矢印コネクタ 33">
            <a:extLst>
              <a:ext uri="{FF2B5EF4-FFF2-40B4-BE49-F238E27FC236}">
                <a16:creationId xmlns:a16="http://schemas.microsoft.com/office/drawing/2014/main" id="{6796C6B4-D0DD-C147-9066-254BC329F030}"/>
              </a:ext>
            </a:extLst>
          </p:cNvPr>
          <p:cNvCxnSpPr/>
          <p:nvPr/>
        </p:nvCxnSpPr>
        <p:spPr>
          <a:xfrm flipH="1">
            <a:off x="6612785" y="3501008"/>
            <a:ext cx="28803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平行四辺形 34">
            <a:extLst>
              <a:ext uri="{FF2B5EF4-FFF2-40B4-BE49-F238E27FC236}">
                <a16:creationId xmlns:a16="http://schemas.microsoft.com/office/drawing/2014/main" id="{E441D98E-450D-DB44-8360-2BCF41E7D65B}"/>
              </a:ext>
            </a:extLst>
          </p:cNvPr>
          <p:cNvSpPr/>
          <p:nvPr/>
        </p:nvSpPr>
        <p:spPr>
          <a:xfrm rot="221800">
            <a:off x="1458066" y="6050841"/>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5708DB6F-6373-CF45-A0EA-F509DF607440}"/>
              </a:ext>
            </a:extLst>
          </p:cNvPr>
          <p:cNvGrpSpPr/>
          <p:nvPr/>
        </p:nvGrpSpPr>
        <p:grpSpPr>
          <a:xfrm>
            <a:off x="1595949" y="5661248"/>
            <a:ext cx="643508" cy="643508"/>
            <a:chOff x="1115616" y="1556792"/>
            <a:chExt cx="643508" cy="643508"/>
          </a:xfrm>
        </p:grpSpPr>
        <p:pic>
          <p:nvPicPr>
            <p:cNvPr id="37" name="図 36">
              <a:extLst>
                <a:ext uri="{FF2B5EF4-FFF2-40B4-BE49-F238E27FC236}">
                  <a16:creationId xmlns:a16="http://schemas.microsoft.com/office/drawing/2014/main" id="{7E0B180F-0D12-284D-B3F0-D00C2DF434F4}"/>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8" name="テキスト ボックス 37">
              <a:extLst>
                <a:ext uri="{FF2B5EF4-FFF2-40B4-BE49-F238E27FC236}">
                  <a16:creationId xmlns:a16="http://schemas.microsoft.com/office/drawing/2014/main" id="{08C8E458-6A7B-114A-8A2F-6460713CE7B4}"/>
                </a:ext>
              </a:extLst>
            </p:cNvPr>
            <p:cNvSpPr txBox="1"/>
            <p:nvPr/>
          </p:nvSpPr>
          <p:spPr>
            <a:xfrm>
              <a:off x="1115616" y="1772816"/>
              <a:ext cx="417102" cy="369332"/>
            </a:xfrm>
            <a:prstGeom prst="rect">
              <a:avLst/>
            </a:prstGeom>
            <a:noFill/>
          </p:spPr>
          <p:txBody>
            <a:bodyPr wrap="none" rtlCol="0">
              <a:spAutoFit/>
            </a:bodyPr>
            <a:lstStyle/>
            <a:p>
              <a:r>
                <a:rPr kumimoji="1" lang="en-US" altLang="ja-JP"/>
                <a:t>ab</a:t>
              </a:r>
              <a:endParaRPr kumimoji="1" lang="ja-JP" altLang="en-US"/>
            </a:p>
          </p:txBody>
        </p:sp>
      </p:grpSp>
      <p:grpSp>
        <p:nvGrpSpPr>
          <p:cNvPr id="39" name="グループ化 38">
            <a:extLst>
              <a:ext uri="{FF2B5EF4-FFF2-40B4-BE49-F238E27FC236}">
                <a16:creationId xmlns:a16="http://schemas.microsoft.com/office/drawing/2014/main" id="{5B0F73AE-EE9C-524A-AEBA-E379E80D9358}"/>
              </a:ext>
            </a:extLst>
          </p:cNvPr>
          <p:cNvGrpSpPr/>
          <p:nvPr/>
        </p:nvGrpSpPr>
        <p:grpSpPr>
          <a:xfrm>
            <a:off x="803860" y="5013178"/>
            <a:ext cx="643508" cy="643508"/>
            <a:chOff x="1115616" y="1556792"/>
            <a:chExt cx="643508" cy="643508"/>
          </a:xfrm>
        </p:grpSpPr>
        <p:pic>
          <p:nvPicPr>
            <p:cNvPr id="40" name="図 39">
              <a:extLst>
                <a:ext uri="{FF2B5EF4-FFF2-40B4-BE49-F238E27FC236}">
                  <a16:creationId xmlns:a16="http://schemas.microsoft.com/office/drawing/2014/main" id="{634165DB-38E5-E141-B079-304E16D8675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1" name="テキスト ボックス 40">
              <a:extLst>
                <a:ext uri="{FF2B5EF4-FFF2-40B4-BE49-F238E27FC236}">
                  <a16:creationId xmlns:a16="http://schemas.microsoft.com/office/drawing/2014/main" id="{6B86BAD4-4077-E04E-8F6F-4D203ADA3099}"/>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sp>
        <p:nvSpPr>
          <p:cNvPr id="42" name="テキスト ボックス 41">
            <a:extLst>
              <a:ext uri="{FF2B5EF4-FFF2-40B4-BE49-F238E27FC236}">
                <a16:creationId xmlns:a16="http://schemas.microsoft.com/office/drawing/2014/main" id="{6E545C55-F188-A048-9405-D3A4865A156F}"/>
              </a:ext>
            </a:extLst>
          </p:cNvPr>
          <p:cNvSpPr txBox="1"/>
          <p:nvPr/>
        </p:nvSpPr>
        <p:spPr>
          <a:xfrm>
            <a:off x="1523940" y="4941170"/>
            <a:ext cx="639919" cy="369332"/>
          </a:xfrm>
          <a:prstGeom prst="rect">
            <a:avLst/>
          </a:prstGeom>
          <a:noFill/>
        </p:spPr>
        <p:txBody>
          <a:bodyPr wrap="none" rtlCol="0">
            <a:spAutoFit/>
          </a:bodyPr>
          <a:lstStyle/>
          <a:p>
            <a:r>
              <a:rPr kumimoji="1" lang="en-US" altLang="ja-JP"/>
              <a:t>push</a:t>
            </a:r>
            <a:endParaRPr kumimoji="1" lang="ja-JP" altLang="en-US"/>
          </a:p>
        </p:txBody>
      </p:sp>
      <p:sp>
        <p:nvSpPr>
          <p:cNvPr id="43" name="円弧 42">
            <a:extLst>
              <a:ext uri="{FF2B5EF4-FFF2-40B4-BE49-F238E27FC236}">
                <a16:creationId xmlns:a16="http://schemas.microsoft.com/office/drawing/2014/main" id="{57D71B37-9F6F-9640-B231-1C8B7A8B4616}"/>
              </a:ext>
            </a:extLst>
          </p:cNvPr>
          <p:cNvSpPr/>
          <p:nvPr/>
        </p:nvSpPr>
        <p:spPr>
          <a:xfrm>
            <a:off x="803860" y="5373218"/>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平行四辺形 43">
            <a:extLst>
              <a:ext uri="{FF2B5EF4-FFF2-40B4-BE49-F238E27FC236}">
                <a16:creationId xmlns:a16="http://schemas.microsoft.com/office/drawing/2014/main" id="{1925F678-77BB-0945-B1C4-46BECFC9B0F0}"/>
              </a:ext>
            </a:extLst>
          </p:cNvPr>
          <p:cNvSpPr/>
          <p:nvPr/>
        </p:nvSpPr>
        <p:spPr>
          <a:xfrm rot="221800">
            <a:off x="2970236" y="6050843"/>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B8EF81A2-3329-1B4A-8107-A057E66E18F1}"/>
              </a:ext>
            </a:extLst>
          </p:cNvPr>
          <p:cNvGrpSpPr/>
          <p:nvPr/>
        </p:nvGrpSpPr>
        <p:grpSpPr>
          <a:xfrm>
            <a:off x="3108119" y="5661250"/>
            <a:ext cx="643508" cy="643508"/>
            <a:chOff x="1115616" y="1556792"/>
            <a:chExt cx="643508" cy="643508"/>
          </a:xfrm>
        </p:grpSpPr>
        <p:pic>
          <p:nvPicPr>
            <p:cNvPr id="46" name="図 45">
              <a:extLst>
                <a:ext uri="{FF2B5EF4-FFF2-40B4-BE49-F238E27FC236}">
                  <a16:creationId xmlns:a16="http://schemas.microsoft.com/office/drawing/2014/main" id="{9DC0DA87-6F47-9B47-A824-AC3B763FC20B}"/>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7" name="テキスト ボックス 46">
              <a:extLst>
                <a:ext uri="{FF2B5EF4-FFF2-40B4-BE49-F238E27FC236}">
                  <a16:creationId xmlns:a16="http://schemas.microsoft.com/office/drawing/2014/main" id="{C603E14D-49DD-574F-92F9-0181589E68DC}"/>
                </a:ext>
              </a:extLst>
            </p:cNvPr>
            <p:cNvSpPr txBox="1"/>
            <p:nvPr/>
          </p:nvSpPr>
          <p:spPr>
            <a:xfrm>
              <a:off x="1115616" y="1772816"/>
              <a:ext cx="417102" cy="369332"/>
            </a:xfrm>
            <a:prstGeom prst="rect">
              <a:avLst/>
            </a:prstGeom>
            <a:noFill/>
          </p:spPr>
          <p:txBody>
            <a:bodyPr wrap="none" rtlCol="0">
              <a:spAutoFit/>
            </a:bodyPr>
            <a:lstStyle/>
            <a:p>
              <a:r>
                <a:rPr kumimoji="1" lang="en-US" altLang="ja-JP"/>
                <a:t>ab</a:t>
              </a:r>
              <a:endParaRPr kumimoji="1" lang="ja-JP" altLang="en-US"/>
            </a:p>
          </p:txBody>
        </p:sp>
      </p:grpSp>
      <p:grpSp>
        <p:nvGrpSpPr>
          <p:cNvPr id="48" name="グループ化 47">
            <a:extLst>
              <a:ext uri="{FF2B5EF4-FFF2-40B4-BE49-F238E27FC236}">
                <a16:creationId xmlns:a16="http://schemas.microsoft.com/office/drawing/2014/main" id="{43775FAE-3117-F54D-8C81-BD756EE243F0}"/>
              </a:ext>
            </a:extLst>
          </p:cNvPr>
          <p:cNvGrpSpPr/>
          <p:nvPr/>
        </p:nvGrpSpPr>
        <p:grpSpPr>
          <a:xfrm>
            <a:off x="3108117" y="5229202"/>
            <a:ext cx="643508" cy="643508"/>
            <a:chOff x="1115616" y="1556792"/>
            <a:chExt cx="643508" cy="643508"/>
          </a:xfrm>
        </p:grpSpPr>
        <p:pic>
          <p:nvPicPr>
            <p:cNvPr id="49" name="図 48">
              <a:extLst>
                <a:ext uri="{FF2B5EF4-FFF2-40B4-BE49-F238E27FC236}">
                  <a16:creationId xmlns:a16="http://schemas.microsoft.com/office/drawing/2014/main" id="{478D693C-8BC4-584B-BC22-D3F2F1B008B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0" name="テキスト ボックス 49">
              <a:extLst>
                <a:ext uri="{FF2B5EF4-FFF2-40B4-BE49-F238E27FC236}">
                  <a16:creationId xmlns:a16="http://schemas.microsoft.com/office/drawing/2014/main" id="{5ABF1F93-29F1-4A4F-BFFF-766F8A613ACC}"/>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sp>
        <p:nvSpPr>
          <p:cNvPr id="51" name="平行四辺形 50">
            <a:extLst>
              <a:ext uri="{FF2B5EF4-FFF2-40B4-BE49-F238E27FC236}">
                <a16:creationId xmlns:a16="http://schemas.microsoft.com/office/drawing/2014/main" id="{1A486746-5F3A-F040-A08A-EC96B33EE0E9}"/>
              </a:ext>
            </a:extLst>
          </p:cNvPr>
          <p:cNvSpPr/>
          <p:nvPr/>
        </p:nvSpPr>
        <p:spPr>
          <a:xfrm rot="221800">
            <a:off x="4266378" y="3602568"/>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5325C927-2C29-AD43-802C-234F73DC1E6D}"/>
              </a:ext>
            </a:extLst>
          </p:cNvPr>
          <p:cNvGrpSpPr/>
          <p:nvPr/>
        </p:nvGrpSpPr>
        <p:grpSpPr>
          <a:xfrm>
            <a:off x="4404261" y="3212975"/>
            <a:ext cx="643508" cy="643508"/>
            <a:chOff x="1115616" y="1556792"/>
            <a:chExt cx="643508" cy="643508"/>
          </a:xfrm>
        </p:grpSpPr>
        <p:pic>
          <p:nvPicPr>
            <p:cNvPr id="53" name="図 52">
              <a:extLst>
                <a:ext uri="{FF2B5EF4-FFF2-40B4-BE49-F238E27FC236}">
                  <a16:creationId xmlns:a16="http://schemas.microsoft.com/office/drawing/2014/main" id="{9C815191-CF5D-F44F-B330-331F69E9006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4" name="テキスト ボックス 53">
              <a:extLst>
                <a:ext uri="{FF2B5EF4-FFF2-40B4-BE49-F238E27FC236}">
                  <a16:creationId xmlns:a16="http://schemas.microsoft.com/office/drawing/2014/main" id="{68EEDBCB-8D12-CA46-A629-76AF11469C82}"/>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55" name="グループ化 54">
            <a:extLst>
              <a:ext uri="{FF2B5EF4-FFF2-40B4-BE49-F238E27FC236}">
                <a16:creationId xmlns:a16="http://schemas.microsoft.com/office/drawing/2014/main" id="{18D945A9-A9DE-044D-948C-C38AA09745DF}"/>
              </a:ext>
            </a:extLst>
          </p:cNvPr>
          <p:cNvGrpSpPr/>
          <p:nvPr/>
        </p:nvGrpSpPr>
        <p:grpSpPr>
          <a:xfrm>
            <a:off x="4404260" y="2780928"/>
            <a:ext cx="643508" cy="643508"/>
            <a:chOff x="1115616" y="1556792"/>
            <a:chExt cx="643508" cy="643508"/>
          </a:xfrm>
        </p:grpSpPr>
        <p:pic>
          <p:nvPicPr>
            <p:cNvPr id="56" name="図 55">
              <a:extLst>
                <a:ext uri="{FF2B5EF4-FFF2-40B4-BE49-F238E27FC236}">
                  <a16:creationId xmlns:a16="http://schemas.microsoft.com/office/drawing/2014/main" id="{8716A137-77FB-B24B-99C4-770663FF1E5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7" name="テキスト ボックス 56">
              <a:extLst>
                <a:ext uri="{FF2B5EF4-FFF2-40B4-BE49-F238E27FC236}">
                  <a16:creationId xmlns:a16="http://schemas.microsoft.com/office/drawing/2014/main" id="{18B79418-ED48-3C4A-AB3E-33A59B74A15C}"/>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58" name="フリーフォーム 57">
            <a:extLst>
              <a:ext uri="{FF2B5EF4-FFF2-40B4-BE49-F238E27FC236}">
                <a16:creationId xmlns:a16="http://schemas.microsoft.com/office/drawing/2014/main" id="{24B3E0F9-5B12-B84D-9CF4-C6DCC80A3DBB}"/>
              </a:ext>
            </a:extLst>
          </p:cNvPr>
          <p:cNvSpPr/>
          <p:nvPr/>
        </p:nvSpPr>
        <p:spPr>
          <a:xfrm>
            <a:off x="6441345" y="2805101"/>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平行四辺形 58">
            <a:extLst>
              <a:ext uri="{FF2B5EF4-FFF2-40B4-BE49-F238E27FC236}">
                <a16:creationId xmlns:a16="http://schemas.microsoft.com/office/drawing/2014/main" id="{5166AE1D-8AFC-7145-B701-79F2A7F0ED6C}"/>
              </a:ext>
            </a:extLst>
          </p:cNvPr>
          <p:cNvSpPr/>
          <p:nvPr/>
        </p:nvSpPr>
        <p:spPr>
          <a:xfrm rot="221800">
            <a:off x="5849990" y="5998995"/>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0" name="グループ化 59">
            <a:extLst>
              <a:ext uri="{FF2B5EF4-FFF2-40B4-BE49-F238E27FC236}">
                <a16:creationId xmlns:a16="http://schemas.microsoft.com/office/drawing/2014/main" id="{40B6CC9F-5DFE-D04C-A853-3BAA0B2D255E}"/>
              </a:ext>
            </a:extLst>
          </p:cNvPr>
          <p:cNvGrpSpPr/>
          <p:nvPr/>
        </p:nvGrpSpPr>
        <p:grpSpPr>
          <a:xfrm>
            <a:off x="6636511" y="5589240"/>
            <a:ext cx="643508" cy="643508"/>
            <a:chOff x="1115616" y="1556792"/>
            <a:chExt cx="643508" cy="643508"/>
          </a:xfrm>
        </p:grpSpPr>
        <p:pic>
          <p:nvPicPr>
            <p:cNvPr id="61" name="図 60">
              <a:extLst>
                <a:ext uri="{FF2B5EF4-FFF2-40B4-BE49-F238E27FC236}">
                  <a16:creationId xmlns:a16="http://schemas.microsoft.com/office/drawing/2014/main" id="{29710419-E4E1-DB49-9FCF-E931EF6C5F82}"/>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2" name="テキスト ボックス 61">
              <a:extLst>
                <a:ext uri="{FF2B5EF4-FFF2-40B4-BE49-F238E27FC236}">
                  <a16:creationId xmlns:a16="http://schemas.microsoft.com/office/drawing/2014/main" id="{ACA334E3-F11E-8A42-AC79-44423C75FB0A}"/>
                </a:ext>
              </a:extLst>
            </p:cNvPr>
            <p:cNvSpPr txBox="1"/>
            <p:nvPr/>
          </p:nvSpPr>
          <p:spPr>
            <a:xfrm>
              <a:off x="1187624" y="1772816"/>
              <a:ext cx="417102" cy="369332"/>
            </a:xfrm>
            <a:prstGeom prst="rect">
              <a:avLst/>
            </a:prstGeom>
            <a:noFill/>
          </p:spPr>
          <p:txBody>
            <a:bodyPr wrap="none" rtlCol="0">
              <a:spAutoFit/>
            </a:bodyPr>
            <a:lstStyle/>
            <a:p>
              <a:r>
                <a:rPr lang="en-US" altLang="ja-JP"/>
                <a:t>ab</a:t>
              </a:r>
              <a:endParaRPr kumimoji="1" lang="ja-JP" altLang="en-US"/>
            </a:p>
          </p:txBody>
        </p:sp>
      </p:grpSp>
      <p:sp>
        <p:nvSpPr>
          <p:cNvPr id="63" name="平行四辺形 62">
            <a:extLst>
              <a:ext uri="{FF2B5EF4-FFF2-40B4-BE49-F238E27FC236}">
                <a16:creationId xmlns:a16="http://schemas.microsoft.com/office/drawing/2014/main" id="{4DB7C549-5700-724A-83ED-02FB90E820B3}"/>
              </a:ext>
            </a:extLst>
          </p:cNvPr>
          <p:cNvSpPr/>
          <p:nvPr/>
        </p:nvSpPr>
        <p:spPr>
          <a:xfrm rot="221800">
            <a:off x="4602696" y="5978833"/>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CF6D6075-FF93-6149-98DF-3CB5893FA6FC}"/>
              </a:ext>
            </a:extLst>
          </p:cNvPr>
          <p:cNvGrpSpPr/>
          <p:nvPr/>
        </p:nvGrpSpPr>
        <p:grpSpPr>
          <a:xfrm>
            <a:off x="5988439" y="5589240"/>
            <a:ext cx="643508" cy="643508"/>
            <a:chOff x="1115616" y="1556792"/>
            <a:chExt cx="643508" cy="643508"/>
          </a:xfrm>
        </p:grpSpPr>
        <p:pic>
          <p:nvPicPr>
            <p:cNvPr id="65" name="図 64">
              <a:extLst>
                <a:ext uri="{FF2B5EF4-FFF2-40B4-BE49-F238E27FC236}">
                  <a16:creationId xmlns:a16="http://schemas.microsoft.com/office/drawing/2014/main" id="{BDFB8D62-706B-6240-86BB-B54E10B4994A}"/>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6" name="テキスト ボックス 65">
              <a:extLst>
                <a:ext uri="{FF2B5EF4-FFF2-40B4-BE49-F238E27FC236}">
                  <a16:creationId xmlns:a16="http://schemas.microsoft.com/office/drawing/2014/main" id="{EFED28A8-EA68-7E43-90BA-C769969952CA}"/>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grpSp>
        <p:nvGrpSpPr>
          <p:cNvPr id="67" name="グループ化 66">
            <a:extLst>
              <a:ext uri="{FF2B5EF4-FFF2-40B4-BE49-F238E27FC236}">
                <a16:creationId xmlns:a16="http://schemas.microsoft.com/office/drawing/2014/main" id="{F6AE0A8D-0E61-3540-B436-DC08B3DAE9D8}"/>
              </a:ext>
            </a:extLst>
          </p:cNvPr>
          <p:cNvGrpSpPr/>
          <p:nvPr/>
        </p:nvGrpSpPr>
        <p:grpSpPr>
          <a:xfrm>
            <a:off x="4692293" y="5589240"/>
            <a:ext cx="691794" cy="643508"/>
            <a:chOff x="1067330" y="1556792"/>
            <a:chExt cx="691794" cy="643508"/>
          </a:xfrm>
        </p:grpSpPr>
        <p:pic>
          <p:nvPicPr>
            <p:cNvPr id="68" name="図 67">
              <a:extLst>
                <a:ext uri="{FF2B5EF4-FFF2-40B4-BE49-F238E27FC236}">
                  <a16:creationId xmlns:a16="http://schemas.microsoft.com/office/drawing/2014/main" id="{23D4B843-409D-1047-A8B3-F2320B41F15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9" name="テキスト ボックス 68">
              <a:extLst>
                <a:ext uri="{FF2B5EF4-FFF2-40B4-BE49-F238E27FC236}">
                  <a16:creationId xmlns:a16="http://schemas.microsoft.com/office/drawing/2014/main" id="{82B3B709-9A1E-D34C-8815-9D6782FE8ACF}"/>
                </a:ext>
              </a:extLst>
            </p:cNvPr>
            <p:cNvSpPr txBox="1"/>
            <p:nvPr/>
          </p:nvSpPr>
          <p:spPr>
            <a:xfrm>
              <a:off x="1067330" y="1772816"/>
              <a:ext cx="630301" cy="369332"/>
            </a:xfrm>
            <a:prstGeom prst="rect">
              <a:avLst/>
            </a:prstGeom>
            <a:noFill/>
          </p:spPr>
          <p:txBody>
            <a:bodyPr wrap="none" rtlCol="0">
              <a:spAutoFit/>
            </a:bodyPr>
            <a:lstStyle/>
            <a:p>
              <a:r>
                <a:rPr kumimoji="1" lang="en-US" altLang="ja-JP"/>
                <a:t>ab+c</a:t>
              </a:r>
              <a:endParaRPr kumimoji="1" lang="ja-JP" altLang="en-US"/>
            </a:p>
          </p:txBody>
        </p:sp>
      </p:grpSp>
      <p:cxnSp>
        <p:nvCxnSpPr>
          <p:cNvPr id="70" name="直線矢印コネクタ 69">
            <a:extLst>
              <a:ext uri="{FF2B5EF4-FFF2-40B4-BE49-F238E27FC236}">
                <a16:creationId xmlns:a16="http://schemas.microsoft.com/office/drawing/2014/main" id="{91CAC5BD-04EA-C649-A5F0-E12CE4FC7381}"/>
              </a:ext>
            </a:extLst>
          </p:cNvPr>
          <p:cNvCxnSpPr/>
          <p:nvPr/>
        </p:nvCxnSpPr>
        <p:spPr>
          <a:xfrm flipH="1">
            <a:off x="5532667" y="5949282"/>
            <a:ext cx="28803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フリーフォーム 70">
            <a:extLst>
              <a:ext uri="{FF2B5EF4-FFF2-40B4-BE49-F238E27FC236}">
                <a16:creationId xmlns:a16="http://schemas.microsoft.com/office/drawing/2014/main" id="{2D19D781-A759-A14D-B752-53A6A5F9B6F1}"/>
              </a:ext>
            </a:extLst>
          </p:cNvPr>
          <p:cNvSpPr/>
          <p:nvPr/>
        </p:nvSpPr>
        <p:spPr>
          <a:xfrm>
            <a:off x="5361227" y="5253375"/>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下矢印 71">
            <a:extLst>
              <a:ext uri="{FF2B5EF4-FFF2-40B4-BE49-F238E27FC236}">
                <a16:creationId xmlns:a16="http://schemas.microsoft.com/office/drawing/2014/main" id="{F56DB3B9-B763-B84F-B6E0-DFCD11C3BB38}"/>
              </a:ext>
            </a:extLst>
          </p:cNvPr>
          <p:cNvSpPr/>
          <p:nvPr/>
        </p:nvSpPr>
        <p:spPr>
          <a:xfrm rot="16200000">
            <a:off x="1842364" y="311057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下矢印 72">
            <a:extLst>
              <a:ext uri="{FF2B5EF4-FFF2-40B4-BE49-F238E27FC236}">
                <a16:creationId xmlns:a16="http://schemas.microsoft.com/office/drawing/2014/main" id="{A59EA37E-0A2D-5E4F-B719-3AAD290615E8}"/>
              </a:ext>
            </a:extLst>
          </p:cNvPr>
          <p:cNvSpPr/>
          <p:nvPr/>
        </p:nvSpPr>
        <p:spPr>
          <a:xfrm rot="16200000">
            <a:off x="3858588" y="303856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下矢印 73">
            <a:extLst>
              <a:ext uri="{FF2B5EF4-FFF2-40B4-BE49-F238E27FC236}">
                <a16:creationId xmlns:a16="http://schemas.microsoft.com/office/drawing/2014/main" id="{BA7626ED-BA69-A04D-BFE6-3163D4450394}"/>
              </a:ext>
            </a:extLst>
          </p:cNvPr>
          <p:cNvSpPr/>
          <p:nvPr/>
        </p:nvSpPr>
        <p:spPr>
          <a:xfrm rot="16200000">
            <a:off x="5298748" y="303856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下矢印 74">
            <a:extLst>
              <a:ext uri="{FF2B5EF4-FFF2-40B4-BE49-F238E27FC236}">
                <a16:creationId xmlns:a16="http://schemas.microsoft.com/office/drawing/2014/main" id="{6A5447AF-3E44-B743-BCC3-B21A8F7BE69B}"/>
              </a:ext>
            </a:extLst>
          </p:cNvPr>
          <p:cNvSpPr/>
          <p:nvPr/>
        </p:nvSpPr>
        <p:spPr>
          <a:xfrm rot="16200000">
            <a:off x="258188" y="5558848"/>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6" name="下矢印 75">
            <a:extLst>
              <a:ext uri="{FF2B5EF4-FFF2-40B4-BE49-F238E27FC236}">
                <a16:creationId xmlns:a16="http://schemas.microsoft.com/office/drawing/2014/main" id="{77E2A835-05D4-4B4D-BCFB-614392626738}"/>
              </a:ext>
            </a:extLst>
          </p:cNvPr>
          <p:cNvSpPr/>
          <p:nvPr/>
        </p:nvSpPr>
        <p:spPr>
          <a:xfrm rot="16200000">
            <a:off x="2490436" y="5486841"/>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下矢印 76">
            <a:extLst>
              <a:ext uri="{FF2B5EF4-FFF2-40B4-BE49-F238E27FC236}">
                <a16:creationId xmlns:a16="http://schemas.microsoft.com/office/drawing/2014/main" id="{E65B8374-4544-B640-8059-0F769CE33042}"/>
              </a:ext>
            </a:extLst>
          </p:cNvPr>
          <p:cNvSpPr/>
          <p:nvPr/>
        </p:nvSpPr>
        <p:spPr>
          <a:xfrm rot="16200000">
            <a:off x="4074612" y="548684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8" name="下矢印 77">
            <a:extLst>
              <a:ext uri="{FF2B5EF4-FFF2-40B4-BE49-F238E27FC236}">
                <a16:creationId xmlns:a16="http://schemas.microsoft.com/office/drawing/2014/main" id="{4B9F3871-FAA7-F54B-B22F-09898F5DEBB8}"/>
              </a:ext>
            </a:extLst>
          </p:cNvPr>
          <p:cNvSpPr/>
          <p:nvPr/>
        </p:nvSpPr>
        <p:spPr>
          <a:xfrm rot="16200000">
            <a:off x="7530996" y="5414832"/>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9" name="平行四辺形 78">
            <a:extLst>
              <a:ext uri="{FF2B5EF4-FFF2-40B4-BE49-F238E27FC236}">
                <a16:creationId xmlns:a16="http://schemas.microsoft.com/office/drawing/2014/main" id="{A933F93F-34DE-224D-AC7D-328266394C92}"/>
              </a:ext>
            </a:extLst>
          </p:cNvPr>
          <p:cNvSpPr/>
          <p:nvPr/>
        </p:nvSpPr>
        <p:spPr>
          <a:xfrm rot="221800">
            <a:off x="7938787" y="5978833"/>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0" name="グループ化 79">
            <a:extLst>
              <a:ext uri="{FF2B5EF4-FFF2-40B4-BE49-F238E27FC236}">
                <a16:creationId xmlns:a16="http://schemas.microsoft.com/office/drawing/2014/main" id="{C3E351EA-7F71-A64F-99A9-F90D11AE71A5}"/>
              </a:ext>
            </a:extLst>
          </p:cNvPr>
          <p:cNvGrpSpPr/>
          <p:nvPr/>
        </p:nvGrpSpPr>
        <p:grpSpPr>
          <a:xfrm>
            <a:off x="8028384" y="5589240"/>
            <a:ext cx="691794" cy="643508"/>
            <a:chOff x="1067330" y="1556792"/>
            <a:chExt cx="691794" cy="643508"/>
          </a:xfrm>
        </p:grpSpPr>
        <p:pic>
          <p:nvPicPr>
            <p:cNvPr id="81" name="図 80">
              <a:extLst>
                <a:ext uri="{FF2B5EF4-FFF2-40B4-BE49-F238E27FC236}">
                  <a16:creationId xmlns:a16="http://schemas.microsoft.com/office/drawing/2014/main" id="{ACC804B4-AA27-7A4C-A85E-053DF8CE4686}"/>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2" name="テキスト ボックス 81">
              <a:extLst>
                <a:ext uri="{FF2B5EF4-FFF2-40B4-BE49-F238E27FC236}">
                  <a16:creationId xmlns:a16="http://schemas.microsoft.com/office/drawing/2014/main" id="{5206DD4C-A636-A949-ACD5-FEB0E7603022}"/>
                </a:ext>
              </a:extLst>
            </p:cNvPr>
            <p:cNvSpPr txBox="1"/>
            <p:nvPr/>
          </p:nvSpPr>
          <p:spPr>
            <a:xfrm>
              <a:off x="1067330" y="1772816"/>
              <a:ext cx="630301" cy="369332"/>
            </a:xfrm>
            <a:prstGeom prst="rect">
              <a:avLst/>
            </a:prstGeom>
            <a:noFill/>
          </p:spPr>
          <p:txBody>
            <a:bodyPr wrap="none" rtlCol="0">
              <a:spAutoFit/>
            </a:bodyPr>
            <a:lstStyle/>
            <a:p>
              <a:r>
                <a:rPr kumimoji="1" lang="en-US" altLang="ja-JP"/>
                <a:t>ab+c</a:t>
              </a:r>
              <a:endParaRPr kumimoji="1" lang="ja-JP" altLang="en-US"/>
            </a:p>
          </p:txBody>
        </p:sp>
      </p:grpSp>
      <p:sp>
        <p:nvSpPr>
          <p:cNvPr id="83" name="正方形/長方形 82">
            <a:extLst>
              <a:ext uri="{FF2B5EF4-FFF2-40B4-BE49-F238E27FC236}">
                <a16:creationId xmlns:a16="http://schemas.microsoft.com/office/drawing/2014/main" id="{D3E621E2-0908-9A4D-928B-0DA2C2CA2563}"/>
              </a:ext>
            </a:extLst>
          </p:cNvPr>
          <p:cNvSpPr/>
          <p:nvPr/>
        </p:nvSpPr>
        <p:spPr>
          <a:xfrm>
            <a:off x="5796136" y="2420888"/>
            <a:ext cx="1903983" cy="369332"/>
          </a:xfrm>
          <a:prstGeom prst="rect">
            <a:avLst/>
          </a:prstGeom>
        </p:spPr>
        <p:txBody>
          <a:bodyPr wrap="none">
            <a:spAutoFit/>
          </a:bodyPr>
          <a:lstStyle/>
          <a:p>
            <a:r>
              <a:rPr lang="en-US" altLang="ja-JP" dirty="0"/>
              <a:t>BINARY_MULTIPLY</a:t>
            </a:r>
          </a:p>
        </p:txBody>
      </p:sp>
      <p:sp>
        <p:nvSpPr>
          <p:cNvPr id="84" name="正方形/長方形 83">
            <a:extLst>
              <a:ext uri="{FF2B5EF4-FFF2-40B4-BE49-F238E27FC236}">
                <a16:creationId xmlns:a16="http://schemas.microsoft.com/office/drawing/2014/main" id="{CDE309E5-83B2-324B-B692-0AC13B6348EE}"/>
              </a:ext>
            </a:extLst>
          </p:cNvPr>
          <p:cNvSpPr/>
          <p:nvPr/>
        </p:nvSpPr>
        <p:spPr>
          <a:xfrm>
            <a:off x="5220072" y="4725144"/>
            <a:ext cx="1417183" cy="369332"/>
          </a:xfrm>
          <a:prstGeom prst="rect">
            <a:avLst/>
          </a:prstGeom>
        </p:spPr>
        <p:txBody>
          <a:bodyPr wrap="none">
            <a:spAutoFit/>
          </a:bodyPr>
          <a:lstStyle/>
          <a:p>
            <a:r>
              <a:rPr lang="en-US" altLang="ja-JP" dirty="0"/>
              <a:t>BINARY_ADD</a:t>
            </a:r>
          </a:p>
        </p:txBody>
      </p:sp>
    </p:spTree>
    <p:extLst>
      <p:ext uri="{BB962C8B-B14F-4D97-AF65-F5344CB8AC3E}">
        <p14:creationId xmlns:p14="http://schemas.microsoft.com/office/powerpoint/2010/main" val="60663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F58C550-443A-A344-8CE6-EE43A701FBD8}"/>
              </a:ext>
            </a:extLst>
          </p:cNvPr>
          <p:cNvSpPr>
            <a:spLocks noGrp="1"/>
          </p:cNvSpPr>
          <p:nvPr>
            <p:ph type="body" sz="quarter" idx="10"/>
          </p:nvPr>
        </p:nvSpPr>
        <p:spPr>
          <a:xfrm>
            <a:off x="0" y="190133"/>
            <a:ext cx="9144000" cy="754062"/>
          </a:xfrm>
        </p:spPr>
        <p:txBody>
          <a:bodyPr/>
          <a:lstStyle/>
          <a:p>
            <a:r>
              <a:rPr lang="ja-JP" altLang="en-US"/>
              <a:t>逆ポーランド記法</a:t>
            </a:r>
            <a:endParaRPr kumimoji="1" lang="ja-JP" altLang="en-US"/>
          </a:p>
        </p:txBody>
      </p:sp>
      <p:sp>
        <p:nvSpPr>
          <p:cNvPr id="3" name="正方形/長方形 2">
            <a:extLst>
              <a:ext uri="{FF2B5EF4-FFF2-40B4-BE49-F238E27FC236}">
                <a16:creationId xmlns:a16="http://schemas.microsoft.com/office/drawing/2014/main" id="{0AC98422-7919-4A45-8BF6-98E75F8FEA1F}"/>
              </a:ext>
            </a:extLst>
          </p:cNvPr>
          <p:cNvSpPr/>
          <p:nvPr/>
        </p:nvSpPr>
        <p:spPr>
          <a:xfrm>
            <a:off x="5148064" y="980728"/>
            <a:ext cx="1858201" cy="461665"/>
          </a:xfrm>
          <a:prstGeom prst="rect">
            <a:avLst/>
          </a:prstGeom>
          <a:solidFill>
            <a:schemeClr val="tx1"/>
          </a:solidFill>
        </p:spPr>
        <p:txBody>
          <a:bodyPr wrap="none">
            <a:spAutoFit/>
          </a:bodyPr>
          <a:lstStyle/>
          <a:p>
            <a:pPr algn="ctr"/>
            <a:r>
              <a:rPr lang="en" altLang="ja-JP" sz="2400" b="0">
                <a:solidFill>
                  <a:srgbClr val="CE9178"/>
                </a:solidFill>
                <a:effectLst/>
                <a:latin typeface="Menlo" panose="020B0609030804020204" pitchFamily="49" charset="0"/>
              </a:rPr>
              <a:t>a b c * +</a:t>
            </a:r>
            <a:endParaRPr lang="en" altLang="ja-JP" sz="2400" b="0">
              <a:solidFill>
                <a:srgbClr val="D4D4D4"/>
              </a:solidFill>
              <a:effectLst/>
              <a:latin typeface="Menlo" panose="020B0609030804020204" pitchFamily="49" charset="0"/>
            </a:endParaRPr>
          </a:p>
        </p:txBody>
      </p:sp>
      <p:sp>
        <p:nvSpPr>
          <p:cNvPr id="4" name="正方形/長方形 3">
            <a:extLst>
              <a:ext uri="{FF2B5EF4-FFF2-40B4-BE49-F238E27FC236}">
                <a16:creationId xmlns:a16="http://schemas.microsoft.com/office/drawing/2014/main" id="{D2852305-1FB6-C144-B5EF-1BA68FCBB8B6}"/>
              </a:ext>
            </a:extLst>
          </p:cNvPr>
          <p:cNvSpPr/>
          <p:nvPr/>
        </p:nvSpPr>
        <p:spPr>
          <a:xfrm>
            <a:off x="1907704" y="980728"/>
            <a:ext cx="1858201" cy="461665"/>
          </a:xfrm>
          <a:prstGeom prst="rect">
            <a:avLst/>
          </a:prstGeom>
          <a:solidFill>
            <a:schemeClr val="tx1"/>
          </a:solidFill>
        </p:spPr>
        <p:txBody>
          <a:bodyPr wrap="none">
            <a:spAutoFit/>
          </a:bodyPr>
          <a:lstStyle/>
          <a:p>
            <a:pPr algn="ctr"/>
            <a:r>
              <a:rPr lang="en" altLang="ja-JP" sz="2400" b="0">
                <a:solidFill>
                  <a:srgbClr val="CE9178"/>
                </a:solidFill>
                <a:effectLst/>
                <a:latin typeface="Menlo" panose="020B0609030804020204" pitchFamily="49" charset="0"/>
              </a:rPr>
              <a:t>a + b * c</a:t>
            </a:r>
            <a:endParaRPr lang="en" altLang="ja-JP" sz="2400" b="0">
              <a:solidFill>
                <a:srgbClr val="D4D4D4"/>
              </a:solidFill>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D5AA07AC-6875-E94E-8EEF-080C194C95D0}"/>
              </a:ext>
            </a:extLst>
          </p:cNvPr>
          <p:cNvSpPr txBox="1"/>
          <p:nvPr/>
        </p:nvSpPr>
        <p:spPr>
          <a:xfrm>
            <a:off x="395536" y="1026894"/>
            <a:ext cx="1107996" cy="369332"/>
          </a:xfrm>
          <a:prstGeom prst="rect">
            <a:avLst/>
          </a:prstGeom>
          <a:noFill/>
        </p:spPr>
        <p:txBody>
          <a:bodyPr wrap="none" rtlCol="0">
            <a:spAutoFit/>
          </a:bodyPr>
          <a:lstStyle/>
          <a:p>
            <a:pPr algn="ctr"/>
            <a:r>
              <a:rPr kumimoji="1" lang="ja-JP" altLang="en-US"/>
              <a:t>中置記法</a:t>
            </a:r>
          </a:p>
        </p:txBody>
      </p:sp>
      <p:sp>
        <p:nvSpPr>
          <p:cNvPr id="6" name="テキスト ボックス 5">
            <a:extLst>
              <a:ext uri="{FF2B5EF4-FFF2-40B4-BE49-F238E27FC236}">
                <a16:creationId xmlns:a16="http://schemas.microsoft.com/office/drawing/2014/main" id="{86DE06FE-C0AE-094F-955C-25F249FD6ED5}"/>
              </a:ext>
            </a:extLst>
          </p:cNvPr>
          <p:cNvSpPr txBox="1"/>
          <p:nvPr/>
        </p:nvSpPr>
        <p:spPr>
          <a:xfrm>
            <a:off x="7020272" y="1026894"/>
            <a:ext cx="2031325" cy="369332"/>
          </a:xfrm>
          <a:prstGeom prst="rect">
            <a:avLst/>
          </a:prstGeom>
          <a:noFill/>
        </p:spPr>
        <p:txBody>
          <a:bodyPr wrap="none" rtlCol="0">
            <a:spAutoFit/>
          </a:bodyPr>
          <a:lstStyle/>
          <a:p>
            <a:pPr algn="ctr"/>
            <a:r>
              <a:rPr kumimoji="1" lang="ja-JP" altLang="en-US"/>
              <a:t>逆ポーランド記法</a:t>
            </a:r>
          </a:p>
        </p:txBody>
      </p:sp>
      <p:grpSp>
        <p:nvGrpSpPr>
          <p:cNvPr id="7" name="グループ化 6">
            <a:extLst>
              <a:ext uri="{FF2B5EF4-FFF2-40B4-BE49-F238E27FC236}">
                <a16:creationId xmlns:a16="http://schemas.microsoft.com/office/drawing/2014/main" id="{02D73C11-352B-AC4B-A565-158EDFC84F72}"/>
              </a:ext>
            </a:extLst>
          </p:cNvPr>
          <p:cNvGrpSpPr/>
          <p:nvPr/>
        </p:nvGrpSpPr>
        <p:grpSpPr>
          <a:xfrm>
            <a:off x="395535" y="2276873"/>
            <a:ext cx="643508" cy="643508"/>
            <a:chOff x="1115616" y="1556792"/>
            <a:chExt cx="643508" cy="643508"/>
          </a:xfrm>
        </p:grpSpPr>
        <p:pic>
          <p:nvPicPr>
            <p:cNvPr id="8" name="図 7">
              <a:extLst>
                <a:ext uri="{FF2B5EF4-FFF2-40B4-BE49-F238E27FC236}">
                  <a16:creationId xmlns:a16="http://schemas.microsoft.com/office/drawing/2014/main" id="{B5AE70A4-95C1-7348-8487-3424BB70084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9" name="テキスト ボックス 8">
              <a:extLst>
                <a:ext uri="{FF2B5EF4-FFF2-40B4-BE49-F238E27FC236}">
                  <a16:creationId xmlns:a16="http://schemas.microsoft.com/office/drawing/2014/main" id="{2997848E-4A0B-664B-A295-FD982C5EF3B6}"/>
                </a:ext>
              </a:extLst>
            </p:cNvPr>
            <p:cNvSpPr txBox="1"/>
            <p:nvPr/>
          </p:nvSpPr>
          <p:spPr>
            <a:xfrm>
              <a:off x="1187624" y="1772816"/>
              <a:ext cx="295274" cy="369332"/>
            </a:xfrm>
            <a:prstGeom prst="rect">
              <a:avLst/>
            </a:prstGeom>
            <a:noFill/>
          </p:spPr>
          <p:txBody>
            <a:bodyPr wrap="none" rtlCol="0">
              <a:spAutoFit/>
            </a:bodyPr>
            <a:lstStyle/>
            <a:p>
              <a:r>
                <a:rPr kumimoji="1" lang="en-US" altLang="ja-JP"/>
                <a:t>a</a:t>
              </a:r>
              <a:endParaRPr kumimoji="1" lang="ja-JP" altLang="en-US"/>
            </a:p>
          </p:txBody>
        </p:sp>
      </p:grpSp>
      <p:sp>
        <p:nvSpPr>
          <p:cNvPr id="10" name="円弧 9">
            <a:extLst>
              <a:ext uri="{FF2B5EF4-FFF2-40B4-BE49-F238E27FC236}">
                <a16:creationId xmlns:a16="http://schemas.microsoft.com/office/drawing/2014/main" id="{7A4BDFE5-B8DA-1E48-904B-F72B74608911}"/>
              </a:ext>
            </a:extLst>
          </p:cNvPr>
          <p:cNvSpPr/>
          <p:nvPr/>
        </p:nvSpPr>
        <p:spPr>
          <a:xfrm>
            <a:off x="395535" y="2636913"/>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9111F86-47ED-F747-A110-B847DD6D3AE7}"/>
              </a:ext>
            </a:extLst>
          </p:cNvPr>
          <p:cNvSpPr txBox="1"/>
          <p:nvPr/>
        </p:nvSpPr>
        <p:spPr>
          <a:xfrm>
            <a:off x="1043607" y="2204865"/>
            <a:ext cx="639919" cy="369332"/>
          </a:xfrm>
          <a:prstGeom prst="rect">
            <a:avLst/>
          </a:prstGeom>
          <a:noFill/>
        </p:spPr>
        <p:txBody>
          <a:bodyPr wrap="none" rtlCol="0">
            <a:spAutoFit/>
          </a:bodyPr>
          <a:lstStyle/>
          <a:p>
            <a:r>
              <a:rPr kumimoji="1" lang="en-US" altLang="ja-JP"/>
              <a:t>push</a:t>
            </a:r>
            <a:endParaRPr kumimoji="1" lang="ja-JP" altLang="en-US"/>
          </a:p>
        </p:txBody>
      </p:sp>
      <p:sp>
        <p:nvSpPr>
          <p:cNvPr id="12" name="平行四辺形 11">
            <a:extLst>
              <a:ext uri="{FF2B5EF4-FFF2-40B4-BE49-F238E27FC236}">
                <a16:creationId xmlns:a16="http://schemas.microsoft.com/office/drawing/2014/main" id="{0A0AD576-B3F7-1F43-A884-EB3910A88469}"/>
              </a:ext>
            </a:extLst>
          </p:cNvPr>
          <p:cNvSpPr/>
          <p:nvPr/>
        </p:nvSpPr>
        <p:spPr>
          <a:xfrm rot="221800">
            <a:off x="977731" y="3026506"/>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E64B2DF5-4523-8446-9521-0E97FB4F9EC4}"/>
              </a:ext>
            </a:extLst>
          </p:cNvPr>
          <p:cNvGrpSpPr/>
          <p:nvPr/>
        </p:nvGrpSpPr>
        <p:grpSpPr>
          <a:xfrm>
            <a:off x="2483767" y="1988841"/>
            <a:ext cx="643508" cy="643508"/>
            <a:chOff x="1115616" y="1556792"/>
            <a:chExt cx="643508" cy="643508"/>
          </a:xfrm>
        </p:grpSpPr>
        <p:pic>
          <p:nvPicPr>
            <p:cNvPr id="14" name="図 13">
              <a:extLst>
                <a:ext uri="{FF2B5EF4-FFF2-40B4-BE49-F238E27FC236}">
                  <a16:creationId xmlns:a16="http://schemas.microsoft.com/office/drawing/2014/main" id="{A6481E67-D1BC-4948-9116-A062BEC07224}"/>
                </a:ext>
              </a:extLst>
            </p:cNvPr>
            <p:cNvPicPr>
              <a:picLocks noChangeAspect="1"/>
            </p:cNvPicPr>
            <p:nvPr/>
          </p:nvPicPr>
          <p:blipFill>
            <a:blip r:embed="rId2"/>
            <a:stretch>
              <a:fillRect/>
            </a:stretch>
          </p:blipFill>
          <p:spPr>
            <a:xfrm>
              <a:off x="1115616" y="1556792"/>
              <a:ext cx="643508" cy="643508"/>
            </a:xfrm>
            <a:prstGeom prst="rect">
              <a:avLst/>
            </a:prstGeom>
          </p:spPr>
        </p:pic>
        <p:sp>
          <p:nvSpPr>
            <p:cNvPr id="15" name="テキスト ボックス 14">
              <a:extLst>
                <a:ext uri="{FF2B5EF4-FFF2-40B4-BE49-F238E27FC236}">
                  <a16:creationId xmlns:a16="http://schemas.microsoft.com/office/drawing/2014/main" id="{1E7375E8-E55A-CF4D-B498-062BC2BD57A3}"/>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16" name="円弧 15">
            <a:extLst>
              <a:ext uri="{FF2B5EF4-FFF2-40B4-BE49-F238E27FC236}">
                <a16:creationId xmlns:a16="http://schemas.microsoft.com/office/drawing/2014/main" id="{7DEF5FFE-94C5-E84E-9BCD-6A6900C2D1C7}"/>
              </a:ext>
            </a:extLst>
          </p:cNvPr>
          <p:cNvSpPr/>
          <p:nvPr/>
        </p:nvSpPr>
        <p:spPr>
          <a:xfrm>
            <a:off x="2483767" y="2348881"/>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60A8422-217A-EA49-9F44-0FA96F879383}"/>
              </a:ext>
            </a:extLst>
          </p:cNvPr>
          <p:cNvSpPr txBox="1"/>
          <p:nvPr/>
        </p:nvSpPr>
        <p:spPr>
          <a:xfrm>
            <a:off x="3131839" y="1772817"/>
            <a:ext cx="639919" cy="369332"/>
          </a:xfrm>
          <a:prstGeom prst="rect">
            <a:avLst/>
          </a:prstGeom>
          <a:noFill/>
        </p:spPr>
        <p:txBody>
          <a:bodyPr wrap="none" rtlCol="0">
            <a:spAutoFit/>
          </a:bodyPr>
          <a:lstStyle/>
          <a:p>
            <a:r>
              <a:rPr kumimoji="1" lang="en-US" altLang="ja-JP"/>
              <a:t>push</a:t>
            </a:r>
            <a:endParaRPr kumimoji="1" lang="ja-JP" altLang="en-US"/>
          </a:p>
        </p:txBody>
      </p:sp>
      <p:sp>
        <p:nvSpPr>
          <p:cNvPr id="18" name="平行四辺形 17">
            <a:extLst>
              <a:ext uri="{FF2B5EF4-FFF2-40B4-BE49-F238E27FC236}">
                <a16:creationId xmlns:a16="http://schemas.microsoft.com/office/drawing/2014/main" id="{7D7A0124-B19D-484E-9778-135B1719669D}"/>
              </a:ext>
            </a:extLst>
          </p:cNvPr>
          <p:cNvSpPr/>
          <p:nvPr/>
        </p:nvSpPr>
        <p:spPr>
          <a:xfrm rot="221800">
            <a:off x="3137972" y="3026506"/>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D6F8A39A-AF2D-A347-94BB-467A9DB25A37}"/>
              </a:ext>
            </a:extLst>
          </p:cNvPr>
          <p:cNvGrpSpPr/>
          <p:nvPr/>
        </p:nvGrpSpPr>
        <p:grpSpPr>
          <a:xfrm>
            <a:off x="3275855" y="2636913"/>
            <a:ext cx="643508" cy="643508"/>
            <a:chOff x="1115616" y="1556792"/>
            <a:chExt cx="643508" cy="643508"/>
          </a:xfrm>
        </p:grpSpPr>
        <p:pic>
          <p:nvPicPr>
            <p:cNvPr id="20" name="図 19">
              <a:extLst>
                <a:ext uri="{FF2B5EF4-FFF2-40B4-BE49-F238E27FC236}">
                  <a16:creationId xmlns:a16="http://schemas.microsoft.com/office/drawing/2014/main" id="{5AA6AE45-1302-5E44-86EF-945499771746}"/>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1" name="テキスト ボックス 20">
              <a:extLst>
                <a:ext uri="{FF2B5EF4-FFF2-40B4-BE49-F238E27FC236}">
                  <a16:creationId xmlns:a16="http://schemas.microsoft.com/office/drawing/2014/main" id="{DA3FD53A-DB48-324D-AA7A-B160DEC56AEB}"/>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sp>
        <p:nvSpPr>
          <p:cNvPr id="22" name="平行四辺形 21">
            <a:extLst>
              <a:ext uri="{FF2B5EF4-FFF2-40B4-BE49-F238E27FC236}">
                <a16:creationId xmlns:a16="http://schemas.microsoft.com/office/drawing/2014/main" id="{2543A944-7B49-1E4D-B0B3-5CE853011926}"/>
              </a:ext>
            </a:extLst>
          </p:cNvPr>
          <p:cNvSpPr/>
          <p:nvPr/>
        </p:nvSpPr>
        <p:spPr>
          <a:xfrm rot="221800">
            <a:off x="5298213" y="3026506"/>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37E4000F-FEBF-3D40-978D-587EFEE61D44}"/>
              </a:ext>
            </a:extLst>
          </p:cNvPr>
          <p:cNvGrpSpPr/>
          <p:nvPr/>
        </p:nvGrpSpPr>
        <p:grpSpPr>
          <a:xfrm>
            <a:off x="5436096" y="2636913"/>
            <a:ext cx="643508" cy="643508"/>
            <a:chOff x="1115616" y="1556792"/>
            <a:chExt cx="643508" cy="643508"/>
          </a:xfrm>
        </p:grpSpPr>
        <p:pic>
          <p:nvPicPr>
            <p:cNvPr id="24" name="図 23">
              <a:extLst>
                <a:ext uri="{FF2B5EF4-FFF2-40B4-BE49-F238E27FC236}">
                  <a16:creationId xmlns:a16="http://schemas.microsoft.com/office/drawing/2014/main" id="{EDECE29B-8E9C-A943-9B47-04B9FF9902AB}"/>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5" name="テキスト ボックス 24">
              <a:extLst>
                <a:ext uri="{FF2B5EF4-FFF2-40B4-BE49-F238E27FC236}">
                  <a16:creationId xmlns:a16="http://schemas.microsoft.com/office/drawing/2014/main" id="{D1EED461-E771-A347-B288-95B97FDAF6DA}"/>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26" name="グループ化 25">
            <a:extLst>
              <a:ext uri="{FF2B5EF4-FFF2-40B4-BE49-F238E27FC236}">
                <a16:creationId xmlns:a16="http://schemas.microsoft.com/office/drawing/2014/main" id="{31BE2C4D-D8EA-B44E-ABCE-883FDECDB013}"/>
              </a:ext>
            </a:extLst>
          </p:cNvPr>
          <p:cNvGrpSpPr/>
          <p:nvPr/>
        </p:nvGrpSpPr>
        <p:grpSpPr>
          <a:xfrm>
            <a:off x="5436095" y="2204866"/>
            <a:ext cx="643508" cy="643508"/>
            <a:chOff x="1115616" y="1556792"/>
            <a:chExt cx="643508" cy="643508"/>
          </a:xfrm>
        </p:grpSpPr>
        <p:pic>
          <p:nvPicPr>
            <p:cNvPr id="27" name="図 26">
              <a:extLst>
                <a:ext uri="{FF2B5EF4-FFF2-40B4-BE49-F238E27FC236}">
                  <a16:creationId xmlns:a16="http://schemas.microsoft.com/office/drawing/2014/main" id="{87BDEF2F-4C11-DA44-8332-2DB8A1E7B9A5}"/>
                </a:ext>
              </a:extLst>
            </p:cNvPr>
            <p:cNvPicPr>
              <a:picLocks noChangeAspect="1"/>
            </p:cNvPicPr>
            <p:nvPr/>
          </p:nvPicPr>
          <p:blipFill>
            <a:blip r:embed="rId2"/>
            <a:stretch>
              <a:fillRect/>
            </a:stretch>
          </p:blipFill>
          <p:spPr>
            <a:xfrm>
              <a:off x="1115616" y="1556792"/>
              <a:ext cx="643508" cy="643508"/>
            </a:xfrm>
            <a:prstGeom prst="rect">
              <a:avLst/>
            </a:prstGeom>
          </p:spPr>
        </p:pic>
        <p:sp>
          <p:nvSpPr>
            <p:cNvPr id="28" name="テキスト ボックス 27">
              <a:extLst>
                <a:ext uri="{FF2B5EF4-FFF2-40B4-BE49-F238E27FC236}">
                  <a16:creationId xmlns:a16="http://schemas.microsoft.com/office/drawing/2014/main" id="{E76396A9-6AEB-4549-933E-7B8EB89C2938}"/>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29" name="下矢印 28">
            <a:extLst>
              <a:ext uri="{FF2B5EF4-FFF2-40B4-BE49-F238E27FC236}">
                <a16:creationId xmlns:a16="http://schemas.microsoft.com/office/drawing/2014/main" id="{38978888-017F-DA4B-92C1-633B348298D3}"/>
              </a:ext>
            </a:extLst>
          </p:cNvPr>
          <p:cNvSpPr/>
          <p:nvPr/>
        </p:nvSpPr>
        <p:spPr>
          <a:xfrm rot="16200000">
            <a:off x="1866087" y="2534513"/>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下矢印 29">
            <a:extLst>
              <a:ext uri="{FF2B5EF4-FFF2-40B4-BE49-F238E27FC236}">
                <a16:creationId xmlns:a16="http://schemas.microsoft.com/office/drawing/2014/main" id="{5B35AA57-443F-0446-A878-035B6ABC691B}"/>
              </a:ext>
            </a:extLst>
          </p:cNvPr>
          <p:cNvSpPr/>
          <p:nvPr/>
        </p:nvSpPr>
        <p:spPr>
          <a:xfrm rot="16200000">
            <a:off x="4314358" y="2462505"/>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31" name="グループ化 30">
            <a:extLst>
              <a:ext uri="{FF2B5EF4-FFF2-40B4-BE49-F238E27FC236}">
                <a16:creationId xmlns:a16="http://schemas.microsoft.com/office/drawing/2014/main" id="{2ADD1FEB-98F7-EF47-B386-082EF0221D18}"/>
              </a:ext>
            </a:extLst>
          </p:cNvPr>
          <p:cNvGrpSpPr/>
          <p:nvPr/>
        </p:nvGrpSpPr>
        <p:grpSpPr>
          <a:xfrm>
            <a:off x="4644007" y="1556794"/>
            <a:ext cx="643508" cy="643508"/>
            <a:chOff x="1115616" y="1556792"/>
            <a:chExt cx="643508" cy="643508"/>
          </a:xfrm>
        </p:grpSpPr>
        <p:pic>
          <p:nvPicPr>
            <p:cNvPr id="32" name="図 31">
              <a:extLst>
                <a:ext uri="{FF2B5EF4-FFF2-40B4-BE49-F238E27FC236}">
                  <a16:creationId xmlns:a16="http://schemas.microsoft.com/office/drawing/2014/main" id="{D082EFA4-375A-1340-B9C7-8CA98D539503}"/>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3" name="テキスト ボックス 32">
              <a:extLst>
                <a:ext uri="{FF2B5EF4-FFF2-40B4-BE49-F238E27FC236}">
                  <a16:creationId xmlns:a16="http://schemas.microsoft.com/office/drawing/2014/main" id="{6BCC0375-4D7F-114D-BD7A-47A3692B24C6}"/>
                </a:ext>
              </a:extLst>
            </p:cNvPr>
            <p:cNvSpPr txBox="1"/>
            <p:nvPr/>
          </p:nvSpPr>
          <p:spPr>
            <a:xfrm>
              <a:off x="1187624" y="1772816"/>
              <a:ext cx="282450" cy="369332"/>
            </a:xfrm>
            <a:prstGeom prst="rect">
              <a:avLst/>
            </a:prstGeom>
            <a:noFill/>
          </p:spPr>
          <p:txBody>
            <a:bodyPr wrap="none" rtlCol="0">
              <a:spAutoFit/>
            </a:bodyPr>
            <a:lstStyle/>
            <a:p>
              <a:r>
                <a:rPr kumimoji="1" lang="en-US" altLang="ja-JP"/>
                <a:t>c</a:t>
              </a:r>
              <a:endParaRPr kumimoji="1" lang="ja-JP" altLang="en-US"/>
            </a:p>
          </p:txBody>
        </p:sp>
      </p:grpSp>
      <p:sp>
        <p:nvSpPr>
          <p:cNvPr id="34" name="円弧 33">
            <a:extLst>
              <a:ext uri="{FF2B5EF4-FFF2-40B4-BE49-F238E27FC236}">
                <a16:creationId xmlns:a16="http://schemas.microsoft.com/office/drawing/2014/main" id="{9BB318EF-674E-DA4B-96E5-FD315F2451D1}"/>
              </a:ext>
            </a:extLst>
          </p:cNvPr>
          <p:cNvSpPr/>
          <p:nvPr/>
        </p:nvSpPr>
        <p:spPr>
          <a:xfrm>
            <a:off x="4644007" y="1916834"/>
            <a:ext cx="1080120" cy="648072"/>
          </a:xfrm>
          <a:prstGeom prst="arc">
            <a:avLst>
              <a:gd name="adj1" fmla="val 16200000"/>
              <a:gd name="adj2" fmla="val 53800"/>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6007C2D7-FF14-B04A-82F6-AAB994D1FC3D}"/>
              </a:ext>
            </a:extLst>
          </p:cNvPr>
          <p:cNvSpPr txBox="1"/>
          <p:nvPr/>
        </p:nvSpPr>
        <p:spPr>
          <a:xfrm>
            <a:off x="5436095" y="1556794"/>
            <a:ext cx="639919" cy="369332"/>
          </a:xfrm>
          <a:prstGeom prst="rect">
            <a:avLst/>
          </a:prstGeom>
          <a:noFill/>
        </p:spPr>
        <p:txBody>
          <a:bodyPr wrap="none" rtlCol="0">
            <a:spAutoFit/>
          </a:bodyPr>
          <a:lstStyle/>
          <a:p>
            <a:r>
              <a:rPr kumimoji="1" lang="en-US" altLang="ja-JP"/>
              <a:t>push</a:t>
            </a:r>
            <a:endParaRPr kumimoji="1" lang="ja-JP" altLang="en-US"/>
          </a:p>
        </p:txBody>
      </p:sp>
      <p:sp>
        <p:nvSpPr>
          <p:cNvPr id="36" name="平行四辺形 35">
            <a:extLst>
              <a:ext uri="{FF2B5EF4-FFF2-40B4-BE49-F238E27FC236}">
                <a16:creationId xmlns:a16="http://schemas.microsoft.com/office/drawing/2014/main" id="{C0C44074-5DCE-114A-883B-1507FDC6020A}"/>
              </a:ext>
            </a:extLst>
          </p:cNvPr>
          <p:cNvSpPr/>
          <p:nvPr/>
        </p:nvSpPr>
        <p:spPr>
          <a:xfrm rot="221800">
            <a:off x="7242429" y="3026505"/>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a:extLst>
              <a:ext uri="{FF2B5EF4-FFF2-40B4-BE49-F238E27FC236}">
                <a16:creationId xmlns:a16="http://schemas.microsoft.com/office/drawing/2014/main" id="{12B94B50-5554-C247-AE31-9357A197CAA4}"/>
              </a:ext>
            </a:extLst>
          </p:cNvPr>
          <p:cNvGrpSpPr/>
          <p:nvPr/>
        </p:nvGrpSpPr>
        <p:grpSpPr>
          <a:xfrm>
            <a:off x="7380312" y="2636912"/>
            <a:ext cx="643508" cy="643508"/>
            <a:chOff x="1115616" y="1556792"/>
            <a:chExt cx="643508" cy="643508"/>
          </a:xfrm>
        </p:grpSpPr>
        <p:pic>
          <p:nvPicPr>
            <p:cNvPr id="38" name="図 37">
              <a:extLst>
                <a:ext uri="{FF2B5EF4-FFF2-40B4-BE49-F238E27FC236}">
                  <a16:creationId xmlns:a16="http://schemas.microsoft.com/office/drawing/2014/main" id="{461D1BDC-6726-334E-9F1B-BA7C356605C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39" name="テキスト ボックス 38">
              <a:extLst>
                <a:ext uri="{FF2B5EF4-FFF2-40B4-BE49-F238E27FC236}">
                  <a16:creationId xmlns:a16="http://schemas.microsoft.com/office/drawing/2014/main" id="{D7250F2C-97E2-4546-9F81-608828E4E803}"/>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40" name="グループ化 39">
            <a:extLst>
              <a:ext uri="{FF2B5EF4-FFF2-40B4-BE49-F238E27FC236}">
                <a16:creationId xmlns:a16="http://schemas.microsoft.com/office/drawing/2014/main" id="{75E01CBE-77BE-954F-87DE-13FF279A1B31}"/>
              </a:ext>
            </a:extLst>
          </p:cNvPr>
          <p:cNvGrpSpPr/>
          <p:nvPr/>
        </p:nvGrpSpPr>
        <p:grpSpPr>
          <a:xfrm>
            <a:off x="7380311" y="2204865"/>
            <a:ext cx="643508" cy="643508"/>
            <a:chOff x="1115616" y="1556792"/>
            <a:chExt cx="643508" cy="643508"/>
          </a:xfrm>
        </p:grpSpPr>
        <p:pic>
          <p:nvPicPr>
            <p:cNvPr id="41" name="図 40">
              <a:extLst>
                <a:ext uri="{FF2B5EF4-FFF2-40B4-BE49-F238E27FC236}">
                  <a16:creationId xmlns:a16="http://schemas.microsoft.com/office/drawing/2014/main" id="{2E03E3B7-13CE-D74E-8A77-1996AABCA882}"/>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2" name="テキスト ボックス 41">
              <a:extLst>
                <a:ext uri="{FF2B5EF4-FFF2-40B4-BE49-F238E27FC236}">
                  <a16:creationId xmlns:a16="http://schemas.microsoft.com/office/drawing/2014/main" id="{2B904513-BD95-7F44-A74E-41508EA55959}"/>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43" name="下矢印 42">
            <a:extLst>
              <a:ext uri="{FF2B5EF4-FFF2-40B4-BE49-F238E27FC236}">
                <a16:creationId xmlns:a16="http://schemas.microsoft.com/office/drawing/2014/main" id="{210DDB1B-4C36-D14D-9D6A-BB6A1C7C3ABB}"/>
              </a:ext>
            </a:extLst>
          </p:cNvPr>
          <p:cNvSpPr/>
          <p:nvPr/>
        </p:nvSpPr>
        <p:spPr>
          <a:xfrm rot="16200000">
            <a:off x="6618615" y="2462504"/>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44" name="グループ化 43">
            <a:extLst>
              <a:ext uri="{FF2B5EF4-FFF2-40B4-BE49-F238E27FC236}">
                <a16:creationId xmlns:a16="http://schemas.microsoft.com/office/drawing/2014/main" id="{ADE36530-8B44-E347-A44E-0D9317DC69DF}"/>
              </a:ext>
            </a:extLst>
          </p:cNvPr>
          <p:cNvGrpSpPr/>
          <p:nvPr/>
        </p:nvGrpSpPr>
        <p:grpSpPr>
          <a:xfrm>
            <a:off x="7380310" y="1772816"/>
            <a:ext cx="643508" cy="643508"/>
            <a:chOff x="1115616" y="1556792"/>
            <a:chExt cx="643508" cy="643508"/>
          </a:xfrm>
        </p:grpSpPr>
        <p:pic>
          <p:nvPicPr>
            <p:cNvPr id="45" name="図 44">
              <a:extLst>
                <a:ext uri="{FF2B5EF4-FFF2-40B4-BE49-F238E27FC236}">
                  <a16:creationId xmlns:a16="http://schemas.microsoft.com/office/drawing/2014/main" id="{F596E10E-7EAC-BF40-AB2C-2050B450A458}"/>
                </a:ext>
              </a:extLst>
            </p:cNvPr>
            <p:cNvPicPr>
              <a:picLocks noChangeAspect="1"/>
            </p:cNvPicPr>
            <p:nvPr/>
          </p:nvPicPr>
          <p:blipFill>
            <a:blip r:embed="rId2"/>
            <a:stretch>
              <a:fillRect/>
            </a:stretch>
          </p:blipFill>
          <p:spPr>
            <a:xfrm>
              <a:off x="1115616" y="1556792"/>
              <a:ext cx="643508" cy="643508"/>
            </a:xfrm>
            <a:prstGeom prst="rect">
              <a:avLst/>
            </a:prstGeom>
          </p:spPr>
        </p:pic>
        <p:sp>
          <p:nvSpPr>
            <p:cNvPr id="46" name="テキスト ボックス 45">
              <a:extLst>
                <a:ext uri="{FF2B5EF4-FFF2-40B4-BE49-F238E27FC236}">
                  <a16:creationId xmlns:a16="http://schemas.microsoft.com/office/drawing/2014/main" id="{67878364-948F-9F41-A6CC-669C254AF9B8}"/>
                </a:ext>
              </a:extLst>
            </p:cNvPr>
            <p:cNvSpPr txBox="1"/>
            <p:nvPr/>
          </p:nvSpPr>
          <p:spPr>
            <a:xfrm>
              <a:off x="1187624" y="1772816"/>
              <a:ext cx="282450" cy="369332"/>
            </a:xfrm>
            <a:prstGeom prst="rect">
              <a:avLst/>
            </a:prstGeom>
            <a:noFill/>
          </p:spPr>
          <p:txBody>
            <a:bodyPr wrap="none" rtlCol="0">
              <a:spAutoFit/>
            </a:bodyPr>
            <a:lstStyle/>
            <a:p>
              <a:r>
                <a:rPr kumimoji="1" lang="en-US" altLang="ja-JP"/>
                <a:t>c</a:t>
              </a:r>
              <a:endParaRPr kumimoji="1" lang="ja-JP" altLang="en-US"/>
            </a:p>
          </p:txBody>
        </p:sp>
      </p:grpSp>
      <p:sp>
        <p:nvSpPr>
          <p:cNvPr id="47" name="平行四辺形 46">
            <a:extLst>
              <a:ext uri="{FF2B5EF4-FFF2-40B4-BE49-F238E27FC236}">
                <a16:creationId xmlns:a16="http://schemas.microsoft.com/office/drawing/2014/main" id="{F328D094-D101-7648-BE6E-4B27D2D4F2E8}"/>
              </a:ext>
            </a:extLst>
          </p:cNvPr>
          <p:cNvSpPr/>
          <p:nvPr/>
        </p:nvSpPr>
        <p:spPr>
          <a:xfrm rot="221800">
            <a:off x="2561346" y="4702850"/>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 name="グループ化 47">
            <a:extLst>
              <a:ext uri="{FF2B5EF4-FFF2-40B4-BE49-F238E27FC236}">
                <a16:creationId xmlns:a16="http://schemas.microsoft.com/office/drawing/2014/main" id="{FF07EDCC-CD56-3F4F-8277-929E7DCC3101}"/>
              </a:ext>
            </a:extLst>
          </p:cNvPr>
          <p:cNvGrpSpPr/>
          <p:nvPr/>
        </p:nvGrpSpPr>
        <p:grpSpPr>
          <a:xfrm>
            <a:off x="3347867" y="4293095"/>
            <a:ext cx="643508" cy="643508"/>
            <a:chOff x="1115616" y="1556792"/>
            <a:chExt cx="643508" cy="643508"/>
          </a:xfrm>
        </p:grpSpPr>
        <p:pic>
          <p:nvPicPr>
            <p:cNvPr id="49" name="図 48">
              <a:extLst>
                <a:ext uri="{FF2B5EF4-FFF2-40B4-BE49-F238E27FC236}">
                  <a16:creationId xmlns:a16="http://schemas.microsoft.com/office/drawing/2014/main" id="{4249332A-11D3-7E42-AE35-28520ADE057D}"/>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0" name="テキスト ボックス 49">
              <a:extLst>
                <a:ext uri="{FF2B5EF4-FFF2-40B4-BE49-F238E27FC236}">
                  <a16:creationId xmlns:a16="http://schemas.microsoft.com/office/drawing/2014/main" id="{35A6CBDA-4806-4842-9DAD-DA52BBC497D9}"/>
                </a:ext>
              </a:extLst>
            </p:cNvPr>
            <p:cNvSpPr txBox="1"/>
            <p:nvPr/>
          </p:nvSpPr>
          <p:spPr>
            <a:xfrm>
              <a:off x="1187624" y="1772816"/>
              <a:ext cx="306494" cy="369332"/>
            </a:xfrm>
            <a:prstGeom prst="rect">
              <a:avLst/>
            </a:prstGeom>
            <a:noFill/>
          </p:spPr>
          <p:txBody>
            <a:bodyPr wrap="none" rtlCol="0">
              <a:spAutoFit/>
            </a:bodyPr>
            <a:lstStyle/>
            <a:p>
              <a:r>
                <a:rPr kumimoji="1" lang="en-US" altLang="ja-JP"/>
                <a:t>b</a:t>
              </a:r>
              <a:endParaRPr kumimoji="1" lang="ja-JP" altLang="en-US"/>
            </a:p>
          </p:txBody>
        </p:sp>
      </p:grpSp>
      <p:sp>
        <p:nvSpPr>
          <p:cNvPr id="51" name="平行四辺形 50">
            <a:extLst>
              <a:ext uri="{FF2B5EF4-FFF2-40B4-BE49-F238E27FC236}">
                <a16:creationId xmlns:a16="http://schemas.microsoft.com/office/drawing/2014/main" id="{FBFD1B31-5906-6C4F-864C-28CBE18A2C29}"/>
              </a:ext>
            </a:extLst>
          </p:cNvPr>
          <p:cNvSpPr/>
          <p:nvPr/>
        </p:nvSpPr>
        <p:spPr>
          <a:xfrm rot="221800">
            <a:off x="1314052" y="4682688"/>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63D00EAE-D074-6446-9B5B-E2D7C9D6C109}"/>
              </a:ext>
            </a:extLst>
          </p:cNvPr>
          <p:cNvGrpSpPr/>
          <p:nvPr/>
        </p:nvGrpSpPr>
        <p:grpSpPr>
          <a:xfrm>
            <a:off x="2699795" y="4293095"/>
            <a:ext cx="643508" cy="643508"/>
            <a:chOff x="1115616" y="1556792"/>
            <a:chExt cx="643508" cy="643508"/>
          </a:xfrm>
        </p:grpSpPr>
        <p:pic>
          <p:nvPicPr>
            <p:cNvPr id="53" name="図 52">
              <a:extLst>
                <a:ext uri="{FF2B5EF4-FFF2-40B4-BE49-F238E27FC236}">
                  <a16:creationId xmlns:a16="http://schemas.microsoft.com/office/drawing/2014/main" id="{5963F485-FB62-1540-8879-8669670BA23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4" name="テキスト ボックス 53">
              <a:extLst>
                <a:ext uri="{FF2B5EF4-FFF2-40B4-BE49-F238E27FC236}">
                  <a16:creationId xmlns:a16="http://schemas.microsoft.com/office/drawing/2014/main" id="{EE525534-CCC0-E54B-BF96-AF6BED73CAC3}"/>
                </a:ext>
              </a:extLst>
            </p:cNvPr>
            <p:cNvSpPr txBox="1"/>
            <p:nvPr/>
          </p:nvSpPr>
          <p:spPr>
            <a:xfrm>
              <a:off x="1187624" y="1772816"/>
              <a:ext cx="282450" cy="369332"/>
            </a:xfrm>
            <a:prstGeom prst="rect">
              <a:avLst/>
            </a:prstGeom>
            <a:noFill/>
          </p:spPr>
          <p:txBody>
            <a:bodyPr wrap="none" rtlCol="0">
              <a:spAutoFit/>
            </a:bodyPr>
            <a:lstStyle/>
            <a:p>
              <a:r>
                <a:rPr lang="en-US" altLang="ja-JP"/>
                <a:t>c</a:t>
              </a:r>
              <a:endParaRPr kumimoji="1" lang="ja-JP" altLang="en-US"/>
            </a:p>
          </p:txBody>
        </p:sp>
      </p:grpSp>
      <p:sp>
        <p:nvSpPr>
          <p:cNvPr id="55" name="フリーフォーム 54">
            <a:extLst>
              <a:ext uri="{FF2B5EF4-FFF2-40B4-BE49-F238E27FC236}">
                <a16:creationId xmlns:a16="http://schemas.microsoft.com/office/drawing/2014/main" id="{9915E9FA-07A6-0A41-AAF5-E1C2CF3808A3}"/>
              </a:ext>
            </a:extLst>
          </p:cNvPr>
          <p:cNvSpPr/>
          <p:nvPr/>
        </p:nvSpPr>
        <p:spPr>
          <a:xfrm>
            <a:off x="2339755" y="3861048"/>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D2D1E8A0-5897-DA40-86CF-1EE8574584D0}"/>
              </a:ext>
            </a:extLst>
          </p:cNvPr>
          <p:cNvGrpSpPr/>
          <p:nvPr/>
        </p:nvGrpSpPr>
        <p:grpSpPr>
          <a:xfrm>
            <a:off x="1475659" y="4293096"/>
            <a:ext cx="643508" cy="643508"/>
            <a:chOff x="1115616" y="1556792"/>
            <a:chExt cx="643508" cy="643508"/>
          </a:xfrm>
        </p:grpSpPr>
        <p:pic>
          <p:nvPicPr>
            <p:cNvPr id="57" name="図 56">
              <a:extLst>
                <a:ext uri="{FF2B5EF4-FFF2-40B4-BE49-F238E27FC236}">
                  <a16:creationId xmlns:a16="http://schemas.microsoft.com/office/drawing/2014/main" id="{FF9FD44A-C38B-534A-A77D-1A82134BC890}"/>
                </a:ext>
              </a:extLst>
            </p:cNvPr>
            <p:cNvPicPr>
              <a:picLocks noChangeAspect="1"/>
            </p:cNvPicPr>
            <p:nvPr/>
          </p:nvPicPr>
          <p:blipFill>
            <a:blip r:embed="rId2"/>
            <a:stretch>
              <a:fillRect/>
            </a:stretch>
          </p:blipFill>
          <p:spPr>
            <a:xfrm>
              <a:off x="1115616" y="1556792"/>
              <a:ext cx="643508" cy="643508"/>
            </a:xfrm>
            <a:prstGeom prst="rect">
              <a:avLst/>
            </a:prstGeom>
          </p:spPr>
        </p:pic>
        <p:sp>
          <p:nvSpPr>
            <p:cNvPr id="58" name="テキスト ボックス 57">
              <a:extLst>
                <a:ext uri="{FF2B5EF4-FFF2-40B4-BE49-F238E27FC236}">
                  <a16:creationId xmlns:a16="http://schemas.microsoft.com/office/drawing/2014/main" id="{9DC82007-1EBE-3940-8B5B-A3DB67279028}"/>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sp>
        <p:nvSpPr>
          <p:cNvPr id="59" name="平行四辺形 58">
            <a:extLst>
              <a:ext uri="{FF2B5EF4-FFF2-40B4-BE49-F238E27FC236}">
                <a16:creationId xmlns:a16="http://schemas.microsoft.com/office/drawing/2014/main" id="{58DE7858-DD0D-6C42-AA6C-5F634B570B58}"/>
              </a:ext>
            </a:extLst>
          </p:cNvPr>
          <p:cNvSpPr/>
          <p:nvPr/>
        </p:nvSpPr>
        <p:spPr>
          <a:xfrm rot="221800">
            <a:off x="5873712" y="4630842"/>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平行四辺形 59">
            <a:extLst>
              <a:ext uri="{FF2B5EF4-FFF2-40B4-BE49-F238E27FC236}">
                <a16:creationId xmlns:a16="http://schemas.microsoft.com/office/drawing/2014/main" id="{F51DBCE3-DB53-ED44-8989-C214CEF08F59}"/>
              </a:ext>
            </a:extLst>
          </p:cNvPr>
          <p:cNvSpPr/>
          <p:nvPr/>
        </p:nvSpPr>
        <p:spPr>
          <a:xfrm rot="221800">
            <a:off x="4866166" y="468268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1" name="グループ化 60">
            <a:extLst>
              <a:ext uri="{FF2B5EF4-FFF2-40B4-BE49-F238E27FC236}">
                <a16:creationId xmlns:a16="http://schemas.microsoft.com/office/drawing/2014/main" id="{CC39634B-4316-7440-AEA3-937093D8BCA8}"/>
              </a:ext>
            </a:extLst>
          </p:cNvPr>
          <p:cNvGrpSpPr/>
          <p:nvPr/>
        </p:nvGrpSpPr>
        <p:grpSpPr>
          <a:xfrm>
            <a:off x="5027773" y="4293097"/>
            <a:ext cx="643508" cy="643508"/>
            <a:chOff x="1115616" y="1556792"/>
            <a:chExt cx="643508" cy="643508"/>
          </a:xfrm>
        </p:grpSpPr>
        <p:pic>
          <p:nvPicPr>
            <p:cNvPr id="62" name="図 61">
              <a:extLst>
                <a:ext uri="{FF2B5EF4-FFF2-40B4-BE49-F238E27FC236}">
                  <a16:creationId xmlns:a16="http://schemas.microsoft.com/office/drawing/2014/main" id="{827E49DD-5177-CA4E-955A-B861CAC1EC24}"/>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3" name="テキスト ボックス 62">
              <a:extLst>
                <a:ext uri="{FF2B5EF4-FFF2-40B4-BE49-F238E27FC236}">
                  <a16:creationId xmlns:a16="http://schemas.microsoft.com/office/drawing/2014/main" id="{84E0790B-F5B7-334E-ADDA-508B7D0D8DA2}"/>
                </a:ext>
              </a:extLst>
            </p:cNvPr>
            <p:cNvSpPr txBox="1"/>
            <p:nvPr/>
          </p:nvSpPr>
          <p:spPr>
            <a:xfrm>
              <a:off x="1187624" y="1772816"/>
              <a:ext cx="306494" cy="369332"/>
            </a:xfrm>
            <a:prstGeom prst="rect">
              <a:avLst/>
            </a:prstGeom>
            <a:noFill/>
          </p:spPr>
          <p:txBody>
            <a:bodyPr wrap="none" rtlCol="0">
              <a:spAutoFit/>
            </a:bodyPr>
            <a:lstStyle/>
            <a:p>
              <a:r>
                <a:rPr lang="en-US" altLang="ja-JP"/>
                <a:t>a</a:t>
              </a:r>
              <a:endParaRPr kumimoji="1" lang="ja-JP" altLang="en-US"/>
            </a:p>
          </p:txBody>
        </p:sp>
      </p:grpSp>
      <p:grpSp>
        <p:nvGrpSpPr>
          <p:cNvPr id="64" name="グループ化 63">
            <a:extLst>
              <a:ext uri="{FF2B5EF4-FFF2-40B4-BE49-F238E27FC236}">
                <a16:creationId xmlns:a16="http://schemas.microsoft.com/office/drawing/2014/main" id="{9F05CF0B-C054-274D-A501-DE797115B112}"/>
              </a:ext>
            </a:extLst>
          </p:cNvPr>
          <p:cNvGrpSpPr/>
          <p:nvPr/>
        </p:nvGrpSpPr>
        <p:grpSpPr>
          <a:xfrm>
            <a:off x="5004049" y="3861049"/>
            <a:ext cx="667230" cy="643508"/>
            <a:chOff x="1091894" y="1556792"/>
            <a:chExt cx="667230" cy="643508"/>
          </a:xfrm>
        </p:grpSpPr>
        <p:pic>
          <p:nvPicPr>
            <p:cNvPr id="65" name="図 64">
              <a:extLst>
                <a:ext uri="{FF2B5EF4-FFF2-40B4-BE49-F238E27FC236}">
                  <a16:creationId xmlns:a16="http://schemas.microsoft.com/office/drawing/2014/main" id="{F2E421D3-5557-D446-B5B7-AF35C0B203B7}"/>
                </a:ext>
              </a:extLst>
            </p:cNvPr>
            <p:cNvPicPr>
              <a:picLocks noChangeAspect="1"/>
            </p:cNvPicPr>
            <p:nvPr/>
          </p:nvPicPr>
          <p:blipFill>
            <a:blip r:embed="rId2"/>
            <a:stretch>
              <a:fillRect/>
            </a:stretch>
          </p:blipFill>
          <p:spPr>
            <a:xfrm>
              <a:off x="1115616" y="1556792"/>
              <a:ext cx="643508" cy="643508"/>
            </a:xfrm>
            <a:prstGeom prst="rect">
              <a:avLst/>
            </a:prstGeom>
          </p:spPr>
        </p:pic>
        <p:sp>
          <p:nvSpPr>
            <p:cNvPr id="66" name="テキスト ボックス 65">
              <a:extLst>
                <a:ext uri="{FF2B5EF4-FFF2-40B4-BE49-F238E27FC236}">
                  <a16:creationId xmlns:a16="http://schemas.microsoft.com/office/drawing/2014/main" id="{226DDCD7-277E-724F-9F87-62041C034CE0}"/>
                </a:ext>
              </a:extLst>
            </p:cNvPr>
            <p:cNvSpPr txBox="1"/>
            <p:nvPr/>
          </p:nvSpPr>
          <p:spPr>
            <a:xfrm>
              <a:off x="1091894" y="1772815"/>
              <a:ext cx="404278" cy="369332"/>
            </a:xfrm>
            <a:prstGeom prst="rect">
              <a:avLst/>
            </a:prstGeom>
            <a:noFill/>
          </p:spPr>
          <p:txBody>
            <a:bodyPr wrap="none" rtlCol="0">
              <a:spAutoFit/>
            </a:bodyPr>
            <a:lstStyle/>
            <a:p>
              <a:r>
                <a:rPr lang="en-US" altLang="ja-JP"/>
                <a:t>bc</a:t>
              </a:r>
              <a:endParaRPr kumimoji="1" lang="ja-JP" altLang="en-US"/>
            </a:p>
          </p:txBody>
        </p:sp>
      </p:grpSp>
      <p:sp>
        <p:nvSpPr>
          <p:cNvPr id="67" name="フリーフォーム 66">
            <a:extLst>
              <a:ext uri="{FF2B5EF4-FFF2-40B4-BE49-F238E27FC236}">
                <a16:creationId xmlns:a16="http://schemas.microsoft.com/office/drawing/2014/main" id="{883E8D70-DADF-C345-B8DB-A6E8BDDC29F0}"/>
              </a:ext>
            </a:extLst>
          </p:cNvPr>
          <p:cNvSpPr/>
          <p:nvPr/>
        </p:nvSpPr>
        <p:spPr>
          <a:xfrm>
            <a:off x="5436097" y="3645024"/>
            <a:ext cx="1148080" cy="908379"/>
          </a:xfrm>
          <a:custGeom>
            <a:avLst/>
            <a:gdLst>
              <a:gd name="connsiteX0" fmla="*/ 1148080 w 1148080"/>
              <a:gd name="connsiteY0" fmla="*/ 908379 h 908379"/>
              <a:gd name="connsiteX1" fmla="*/ 436880 w 1148080"/>
              <a:gd name="connsiteY1" fmla="*/ 34619 h 908379"/>
              <a:gd name="connsiteX2" fmla="*/ 0 w 1148080"/>
              <a:gd name="connsiteY2" fmla="*/ 258139 h 908379"/>
            </a:gdLst>
            <a:ahLst/>
            <a:cxnLst>
              <a:cxn ang="0">
                <a:pos x="connsiteX0" y="connsiteY0"/>
              </a:cxn>
              <a:cxn ang="0">
                <a:pos x="connsiteX1" y="connsiteY1"/>
              </a:cxn>
              <a:cxn ang="0">
                <a:pos x="connsiteX2" y="connsiteY2"/>
              </a:cxn>
            </a:cxnLst>
            <a:rect l="l" t="t" r="r" b="b"/>
            <a:pathLst>
              <a:path w="1148080" h="908379">
                <a:moveTo>
                  <a:pt x="1148080" y="908379"/>
                </a:moveTo>
                <a:cubicBezTo>
                  <a:pt x="888153" y="525685"/>
                  <a:pt x="628227" y="142992"/>
                  <a:pt x="436880" y="34619"/>
                </a:cubicBezTo>
                <a:cubicBezTo>
                  <a:pt x="245533" y="-73754"/>
                  <a:pt x="122766" y="92192"/>
                  <a:pt x="0" y="258139"/>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平行四辺形 67">
            <a:extLst>
              <a:ext uri="{FF2B5EF4-FFF2-40B4-BE49-F238E27FC236}">
                <a16:creationId xmlns:a16="http://schemas.microsoft.com/office/drawing/2014/main" id="{C75B340B-B653-6444-92B4-6252E110C1BB}"/>
              </a:ext>
            </a:extLst>
          </p:cNvPr>
          <p:cNvSpPr/>
          <p:nvPr/>
        </p:nvSpPr>
        <p:spPr>
          <a:xfrm rot="221800">
            <a:off x="2705361" y="6396933"/>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9" name="グループ化 68">
            <a:extLst>
              <a:ext uri="{FF2B5EF4-FFF2-40B4-BE49-F238E27FC236}">
                <a16:creationId xmlns:a16="http://schemas.microsoft.com/office/drawing/2014/main" id="{5BCC09CF-B44B-0F49-8FC9-8EB40B8BD204}"/>
              </a:ext>
            </a:extLst>
          </p:cNvPr>
          <p:cNvGrpSpPr/>
          <p:nvPr/>
        </p:nvGrpSpPr>
        <p:grpSpPr>
          <a:xfrm>
            <a:off x="3491882" y="5987178"/>
            <a:ext cx="643508" cy="643508"/>
            <a:chOff x="1115616" y="1556792"/>
            <a:chExt cx="643508" cy="643508"/>
          </a:xfrm>
        </p:grpSpPr>
        <p:pic>
          <p:nvPicPr>
            <p:cNvPr id="70" name="図 69">
              <a:extLst>
                <a:ext uri="{FF2B5EF4-FFF2-40B4-BE49-F238E27FC236}">
                  <a16:creationId xmlns:a16="http://schemas.microsoft.com/office/drawing/2014/main" id="{7F876406-65AC-F040-8A36-F645CA4508FC}"/>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1" name="テキスト ボックス 70">
              <a:extLst>
                <a:ext uri="{FF2B5EF4-FFF2-40B4-BE49-F238E27FC236}">
                  <a16:creationId xmlns:a16="http://schemas.microsoft.com/office/drawing/2014/main" id="{9F5B29EC-37BA-0D40-B68A-BB46E0FB33EE}"/>
                </a:ext>
              </a:extLst>
            </p:cNvPr>
            <p:cNvSpPr txBox="1"/>
            <p:nvPr/>
          </p:nvSpPr>
          <p:spPr>
            <a:xfrm>
              <a:off x="1187624" y="1772816"/>
              <a:ext cx="295274" cy="369332"/>
            </a:xfrm>
            <a:prstGeom prst="rect">
              <a:avLst/>
            </a:prstGeom>
            <a:noFill/>
          </p:spPr>
          <p:txBody>
            <a:bodyPr wrap="none" rtlCol="0">
              <a:spAutoFit/>
            </a:bodyPr>
            <a:lstStyle/>
            <a:p>
              <a:r>
                <a:rPr lang="en-US" altLang="ja-JP"/>
                <a:t>a</a:t>
              </a:r>
              <a:endParaRPr kumimoji="1" lang="ja-JP" altLang="en-US"/>
            </a:p>
          </p:txBody>
        </p:sp>
      </p:grpSp>
      <p:sp>
        <p:nvSpPr>
          <p:cNvPr id="72" name="平行四辺形 71">
            <a:extLst>
              <a:ext uri="{FF2B5EF4-FFF2-40B4-BE49-F238E27FC236}">
                <a16:creationId xmlns:a16="http://schemas.microsoft.com/office/drawing/2014/main" id="{ADC64597-3F37-3348-894F-EF6C53D4E343}"/>
              </a:ext>
            </a:extLst>
          </p:cNvPr>
          <p:cNvSpPr/>
          <p:nvPr/>
        </p:nvSpPr>
        <p:spPr>
          <a:xfrm rot="221800">
            <a:off x="1458067" y="6376771"/>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FA0D1DF6-862C-A448-B398-9D20452E22B4}"/>
              </a:ext>
            </a:extLst>
          </p:cNvPr>
          <p:cNvGrpSpPr/>
          <p:nvPr/>
        </p:nvGrpSpPr>
        <p:grpSpPr>
          <a:xfrm>
            <a:off x="2843810" y="5987178"/>
            <a:ext cx="643508" cy="643508"/>
            <a:chOff x="1115616" y="1556792"/>
            <a:chExt cx="643508" cy="643508"/>
          </a:xfrm>
        </p:grpSpPr>
        <p:pic>
          <p:nvPicPr>
            <p:cNvPr id="74" name="図 73">
              <a:extLst>
                <a:ext uri="{FF2B5EF4-FFF2-40B4-BE49-F238E27FC236}">
                  <a16:creationId xmlns:a16="http://schemas.microsoft.com/office/drawing/2014/main" id="{54E26231-EC24-5B4A-A34C-5FD9AF71017E}"/>
                </a:ext>
              </a:extLst>
            </p:cNvPr>
            <p:cNvPicPr>
              <a:picLocks noChangeAspect="1"/>
            </p:cNvPicPr>
            <p:nvPr/>
          </p:nvPicPr>
          <p:blipFill>
            <a:blip r:embed="rId2"/>
            <a:stretch>
              <a:fillRect/>
            </a:stretch>
          </p:blipFill>
          <p:spPr>
            <a:xfrm>
              <a:off x="1115616" y="1556792"/>
              <a:ext cx="643508" cy="643508"/>
            </a:xfrm>
            <a:prstGeom prst="rect">
              <a:avLst/>
            </a:prstGeom>
          </p:spPr>
        </p:pic>
        <p:sp>
          <p:nvSpPr>
            <p:cNvPr id="75" name="テキスト ボックス 74">
              <a:extLst>
                <a:ext uri="{FF2B5EF4-FFF2-40B4-BE49-F238E27FC236}">
                  <a16:creationId xmlns:a16="http://schemas.microsoft.com/office/drawing/2014/main" id="{FC36803E-C465-D24E-BA1C-D9F9E06F1617}"/>
                </a:ext>
              </a:extLst>
            </p:cNvPr>
            <p:cNvSpPr txBox="1"/>
            <p:nvPr/>
          </p:nvSpPr>
          <p:spPr>
            <a:xfrm>
              <a:off x="1187624" y="1772816"/>
              <a:ext cx="404278" cy="369332"/>
            </a:xfrm>
            <a:prstGeom prst="rect">
              <a:avLst/>
            </a:prstGeom>
            <a:noFill/>
          </p:spPr>
          <p:txBody>
            <a:bodyPr wrap="none" rtlCol="0">
              <a:spAutoFit/>
            </a:bodyPr>
            <a:lstStyle/>
            <a:p>
              <a:r>
                <a:rPr lang="en-US" altLang="ja-JP"/>
                <a:t>bc</a:t>
              </a:r>
              <a:endParaRPr kumimoji="1" lang="ja-JP" altLang="en-US"/>
            </a:p>
          </p:txBody>
        </p:sp>
      </p:grpSp>
      <p:sp>
        <p:nvSpPr>
          <p:cNvPr id="76" name="フリーフォーム 75">
            <a:extLst>
              <a:ext uri="{FF2B5EF4-FFF2-40B4-BE49-F238E27FC236}">
                <a16:creationId xmlns:a16="http://schemas.microsoft.com/office/drawing/2014/main" id="{3B1F7710-7E62-A247-8E55-125495962FB9}"/>
              </a:ext>
            </a:extLst>
          </p:cNvPr>
          <p:cNvSpPr/>
          <p:nvPr/>
        </p:nvSpPr>
        <p:spPr>
          <a:xfrm>
            <a:off x="2483770" y="5555131"/>
            <a:ext cx="1127760" cy="345491"/>
          </a:xfrm>
          <a:custGeom>
            <a:avLst/>
            <a:gdLst>
              <a:gd name="connsiteX0" fmla="*/ 0 w 1127760"/>
              <a:gd name="connsiteY0" fmla="*/ 345491 h 345491"/>
              <a:gd name="connsiteX1" fmla="*/ 518160 w 1127760"/>
              <a:gd name="connsiteY1" fmla="*/ 51 h 345491"/>
              <a:gd name="connsiteX2" fmla="*/ 1127760 w 1127760"/>
              <a:gd name="connsiteY2" fmla="*/ 325171 h 345491"/>
            </a:gdLst>
            <a:ahLst/>
            <a:cxnLst>
              <a:cxn ang="0">
                <a:pos x="connsiteX0" y="connsiteY0"/>
              </a:cxn>
              <a:cxn ang="0">
                <a:pos x="connsiteX1" y="connsiteY1"/>
              </a:cxn>
              <a:cxn ang="0">
                <a:pos x="connsiteX2" y="connsiteY2"/>
              </a:cxn>
            </a:cxnLst>
            <a:rect l="l" t="t" r="r" b="b"/>
            <a:pathLst>
              <a:path w="1127760" h="345491">
                <a:moveTo>
                  <a:pt x="0" y="345491"/>
                </a:moveTo>
                <a:cubicBezTo>
                  <a:pt x="165100" y="174464"/>
                  <a:pt x="330200" y="3438"/>
                  <a:pt x="518160" y="51"/>
                </a:cubicBezTo>
                <a:cubicBezTo>
                  <a:pt x="706120" y="-3336"/>
                  <a:pt x="916940" y="160917"/>
                  <a:pt x="1127760" y="325171"/>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平行四辺形 76">
            <a:extLst>
              <a:ext uri="{FF2B5EF4-FFF2-40B4-BE49-F238E27FC236}">
                <a16:creationId xmlns:a16="http://schemas.microsoft.com/office/drawing/2014/main" id="{8D091456-FF12-F14C-A3EE-3D8B0F3CED33}"/>
              </a:ext>
            </a:extLst>
          </p:cNvPr>
          <p:cNvSpPr/>
          <p:nvPr/>
        </p:nvSpPr>
        <p:spPr>
          <a:xfrm rot="221800">
            <a:off x="5873712" y="6251322"/>
            <a:ext cx="1549317" cy="222713"/>
          </a:xfrm>
          <a:prstGeom prst="parallelogram">
            <a:avLst>
              <a:gd name="adj" fmla="val 13934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平行四辺形 77">
            <a:extLst>
              <a:ext uri="{FF2B5EF4-FFF2-40B4-BE49-F238E27FC236}">
                <a16:creationId xmlns:a16="http://schemas.microsoft.com/office/drawing/2014/main" id="{E69BE426-6F1B-9341-9170-3225B3A73696}"/>
              </a:ext>
            </a:extLst>
          </p:cNvPr>
          <p:cNvSpPr/>
          <p:nvPr/>
        </p:nvSpPr>
        <p:spPr>
          <a:xfrm rot="221800">
            <a:off x="4866166" y="6303169"/>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B606CFAF-DE00-1445-9961-22D414FA0C20}"/>
              </a:ext>
            </a:extLst>
          </p:cNvPr>
          <p:cNvGrpSpPr/>
          <p:nvPr/>
        </p:nvGrpSpPr>
        <p:grpSpPr>
          <a:xfrm>
            <a:off x="5004048" y="5913577"/>
            <a:ext cx="667233" cy="643508"/>
            <a:chOff x="1091891" y="1556792"/>
            <a:chExt cx="667233" cy="643508"/>
          </a:xfrm>
        </p:grpSpPr>
        <p:pic>
          <p:nvPicPr>
            <p:cNvPr id="80" name="図 79">
              <a:extLst>
                <a:ext uri="{FF2B5EF4-FFF2-40B4-BE49-F238E27FC236}">
                  <a16:creationId xmlns:a16="http://schemas.microsoft.com/office/drawing/2014/main" id="{CBC9A3A1-8338-3440-B809-426E8B473929}"/>
                </a:ext>
              </a:extLst>
            </p:cNvPr>
            <p:cNvPicPr>
              <a:picLocks noChangeAspect="1"/>
            </p:cNvPicPr>
            <p:nvPr/>
          </p:nvPicPr>
          <p:blipFill>
            <a:blip r:embed="rId2"/>
            <a:stretch>
              <a:fillRect/>
            </a:stretch>
          </p:blipFill>
          <p:spPr>
            <a:xfrm>
              <a:off x="1115616" y="1556792"/>
              <a:ext cx="643508" cy="643508"/>
            </a:xfrm>
            <a:prstGeom prst="rect">
              <a:avLst/>
            </a:prstGeom>
          </p:spPr>
        </p:pic>
        <p:sp>
          <p:nvSpPr>
            <p:cNvPr id="81" name="テキスト ボックス 80">
              <a:extLst>
                <a:ext uri="{FF2B5EF4-FFF2-40B4-BE49-F238E27FC236}">
                  <a16:creationId xmlns:a16="http://schemas.microsoft.com/office/drawing/2014/main" id="{7930C549-E2AD-FE45-A444-B359173208C2}"/>
                </a:ext>
              </a:extLst>
            </p:cNvPr>
            <p:cNvSpPr txBox="1"/>
            <p:nvPr/>
          </p:nvSpPr>
          <p:spPr>
            <a:xfrm>
              <a:off x="1091891" y="1736511"/>
              <a:ext cx="630301" cy="369332"/>
            </a:xfrm>
            <a:prstGeom prst="rect">
              <a:avLst/>
            </a:prstGeom>
            <a:noFill/>
          </p:spPr>
          <p:txBody>
            <a:bodyPr wrap="none" rtlCol="0">
              <a:spAutoFit/>
            </a:bodyPr>
            <a:lstStyle/>
            <a:p>
              <a:r>
                <a:rPr kumimoji="1" lang="en-US" altLang="ja-JP"/>
                <a:t>a+bc</a:t>
              </a:r>
              <a:endParaRPr kumimoji="1" lang="ja-JP" altLang="en-US"/>
            </a:p>
          </p:txBody>
        </p:sp>
      </p:grpSp>
      <p:sp>
        <p:nvSpPr>
          <p:cNvPr id="82" name="下矢印 81">
            <a:extLst>
              <a:ext uri="{FF2B5EF4-FFF2-40B4-BE49-F238E27FC236}">
                <a16:creationId xmlns:a16="http://schemas.microsoft.com/office/drawing/2014/main" id="{6F318F52-7223-924D-A232-6E0FF242A225}"/>
              </a:ext>
            </a:extLst>
          </p:cNvPr>
          <p:cNvSpPr/>
          <p:nvPr/>
        </p:nvSpPr>
        <p:spPr>
          <a:xfrm rot="16200000">
            <a:off x="4314361" y="4334711"/>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下矢印 82">
            <a:extLst>
              <a:ext uri="{FF2B5EF4-FFF2-40B4-BE49-F238E27FC236}">
                <a16:creationId xmlns:a16="http://schemas.microsoft.com/office/drawing/2014/main" id="{F0D19DFE-34DA-F24E-8FC6-1480DF24FE62}"/>
              </a:ext>
            </a:extLst>
          </p:cNvPr>
          <p:cNvSpPr/>
          <p:nvPr/>
        </p:nvSpPr>
        <p:spPr>
          <a:xfrm rot="16200000">
            <a:off x="713961" y="4190696"/>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下矢印 83">
            <a:extLst>
              <a:ext uri="{FF2B5EF4-FFF2-40B4-BE49-F238E27FC236}">
                <a16:creationId xmlns:a16="http://schemas.microsoft.com/office/drawing/2014/main" id="{FD0B9D67-174F-4240-88F1-322966A77491}"/>
              </a:ext>
            </a:extLst>
          </p:cNvPr>
          <p:cNvSpPr/>
          <p:nvPr/>
        </p:nvSpPr>
        <p:spPr>
          <a:xfrm rot="16200000">
            <a:off x="713960" y="584688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下矢印 84">
            <a:extLst>
              <a:ext uri="{FF2B5EF4-FFF2-40B4-BE49-F238E27FC236}">
                <a16:creationId xmlns:a16="http://schemas.microsoft.com/office/drawing/2014/main" id="{9C13485E-838D-7542-A33A-17B53232D9A7}"/>
              </a:ext>
            </a:extLst>
          </p:cNvPr>
          <p:cNvSpPr/>
          <p:nvPr/>
        </p:nvSpPr>
        <p:spPr>
          <a:xfrm rot="16200000">
            <a:off x="4386368" y="584688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6" name="フリーフォーム 85">
            <a:extLst>
              <a:ext uri="{FF2B5EF4-FFF2-40B4-BE49-F238E27FC236}">
                <a16:creationId xmlns:a16="http://schemas.microsoft.com/office/drawing/2014/main" id="{63D2CCD6-6B02-5245-9BE6-652D08AA9C49}"/>
              </a:ext>
            </a:extLst>
          </p:cNvPr>
          <p:cNvSpPr/>
          <p:nvPr/>
        </p:nvSpPr>
        <p:spPr>
          <a:xfrm>
            <a:off x="5311016" y="5549992"/>
            <a:ext cx="1198880" cy="541672"/>
          </a:xfrm>
          <a:custGeom>
            <a:avLst/>
            <a:gdLst>
              <a:gd name="connsiteX0" fmla="*/ 1198880 w 1198880"/>
              <a:gd name="connsiteY0" fmla="*/ 541672 h 541672"/>
              <a:gd name="connsiteX1" fmla="*/ 538480 w 1198880"/>
              <a:gd name="connsiteY1" fmla="*/ 3192 h 541672"/>
              <a:gd name="connsiteX2" fmla="*/ 0 w 1198880"/>
              <a:gd name="connsiteY2" fmla="*/ 358792 h 541672"/>
            </a:gdLst>
            <a:ahLst/>
            <a:cxnLst>
              <a:cxn ang="0">
                <a:pos x="connsiteX0" y="connsiteY0"/>
              </a:cxn>
              <a:cxn ang="0">
                <a:pos x="connsiteX1" y="connsiteY1"/>
              </a:cxn>
              <a:cxn ang="0">
                <a:pos x="connsiteX2" y="connsiteY2"/>
              </a:cxn>
            </a:cxnLst>
            <a:rect l="l" t="t" r="r" b="b"/>
            <a:pathLst>
              <a:path w="1198880" h="541672">
                <a:moveTo>
                  <a:pt x="1198880" y="541672"/>
                </a:moveTo>
                <a:cubicBezTo>
                  <a:pt x="968586" y="287672"/>
                  <a:pt x="738293" y="33672"/>
                  <a:pt x="538480" y="3192"/>
                </a:cubicBezTo>
                <a:cubicBezTo>
                  <a:pt x="338667" y="-27288"/>
                  <a:pt x="169333" y="165752"/>
                  <a:pt x="0" y="358792"/>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下矢印 86">
            <a:extLst>
              <a:ext uri="{FF2B5EF4-FFF2-40B4-BE49-F238E27FC236}">
                <a16:creationId xmlns:a16="http://schemas.microsoft.com/office/drawing/2014/main" id="{932D5B9C-FA17-6042-96FB-62D22DD0123E}"/>
              </a:ext>
            </a:extLst>
          </p:cNvPr>
          <p:cNvSpPr/>
          <p:nvPr/>
        </p:nvSpPr>
        <p:spPr>
          <a:xfrm rot="16200000">
            <a:off x="7595853" y="5846880"/>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平行四辺形 87">
            <a:extLst>
              <a:ext uri="{FF2B5EF4-FFF2-40B4-BE49-F238E27FC236}">
                <a16:creationId xmlns:a16="http://schemas.microsoft.com/office/drawing/2014/main" id="{B580CB9D-C1E6-4B44-AF41-F355388AA607}"/>
              </a:ext>
            </a:extLst>
          </p:cNvPr>
          <p:cNvSpPr/>
          <p:nvPr/>
        </p:nvSpPr>
        <p:spPr>
          <a:xfrm rot="221800">
            <a:off x="7890502" y="6231161"/>
            <a:ext cx="923836" cy="220087"/>
          </a:xfrm>
          <a:prstGeom prst="parallelogram">
            <a:avLst>
              <a:gd name="adj" fmla="val 13934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9" name="グループ化 88">
            <a:extLst>
              <a:ext uri="{FF2B5EF4-FFF2-40B4-BE49-F238E27FC236}">
                <a16:creationId xmlns:a16="http://schemas.microsoft.com/office/drawing/2014/main" id="{D552A00B-0381-5046-89BF-3123AE8B7FA2}"/>
              </a:ext>
            </a:extLst>
          </p:cNvPr>
          <p:cNvGrpSpPr/>
          <p:nvPr/>
        </p:nvGrpSpPr>
        <p:grpSpPr>
          <a:xfrm>
            <a:off x="8028385" y="5841569"/>
            <a:ext cx="667232" cy="643508"/>
            <a:chOff x="1091892" y="1556792"/>
            <a:chExt cx="667232" cy="643508"/>
          </a:xfrm>
        </p:grpSpPr>
        <p:pic>
          <p:nvPicPr>
            <p:cNvPr id="90" name="図 89">
              <a:extLst>
                <a:ext uri="{FF2B5EF4-FFF2-40B4-BE49-F238E27FC236}">
                  <a16:creationId xmlns:a16="http://schemas.microsoft.com/office/drawing/2014/main" id="{7D9C55A5-BD00-5D4F-AA48-D78F5B01B3E1}"/>
                </a:ext>
              </a:extLst>
            </p:cNvPr>
            <p:cNvPicPr>
              <a:picLocks noChangeAspect="1"/>
            </p:cNvPicPr>
            <p:nvPr/>
          </p:nvPicPr>
          <p:blipFill>
            <a:blip r:embed="rId2"/>
            <a:stretch>
              <a:fillRect/>
            </a:stretch>
          </p:blipFill>
          <p:spPr>
            <a:xfrm>
              <a:off x="1115616" y="1556792"/>
              <a:ext cx="643508" cy="643508"/>
            </a:xfrm>
            <a:prstGeom prst="rect">
              <a:avLst/>
            </a:prstGeom>
          </p:spPr>
        </p:pic>
        <p:sp>
          <p:nvSpPr>
            <p:cNvPr id="91" name="テキスト ボックス 90">
              <a:extLst>
                <a:ext uri="{FF2B5EF4-FFF2-40B4-BE49-F238E27FC236}">
                  <a16:creationId xmlns:a16="http://schemas.microsoft.com/office/drawing/2014/main" id="{57C89967-B58A-1049-B87C-05E482E843B9}"/>
                </a:ext>
              </a:extLst>
            </p:cNvPr>
            <p:cNvSpPr txBox="1"/>
            <p:nvPr/>
          </p:nvSpPr>
          <p:spPr>
            <a:xfrm>
              <a:off x="1091892" y="1772815"/>
              <a:ext cx="630301" cy="369332"/>
            </a:xfrm>
            <a:prstGeom prst="rect">
              <a:avLst/>
            </a:prstGeom>
            <a:noFill/>
          </p:spPr>
          <p:txBody>
            <a:bodyPr wrap="none" rtlCol="0">
              <a:spAutoFit/>
            </a:bodyPr>
            <a:lstStyle/>
            <a:p>
              <a:r>
                <a:rPr kumimoji="1" lang="en-US" altLang="ja-JP"/>
                <a:t>a+bc</a:t>
              </a:r>
              <a:endParaRPr kumimoji="1" lang="ja-JP" altLang="en-US"/>
            </a:p>
          </p:txBody>
        </p:sp>
      </p:grpSp>
      <p:sp>
        <p:nvSpPr>
          <p:cNvPr id="92" name="下矢印 91">
            <a:extLst>
              <a:ext uri="{FF2B5EF4-FFF2-40B4-BE49-F238E27FC236}">
                <a16:creationId xmlns:a16="http://schemas.microsoft.com/office/drawing/2014/main" id="{D4619E2A-A015-1D48-A2AC-30A1F3CCE6F7}"/>
              </a:ext>
            </a:extLst>
          </p:cNvPr>
          <p:cNvSpPr/>
          <p:nvPr/>
        </p:nvSpPr>
        <p:spPr>
          <a:xfrm rot="16200000">
            <a:off x="4026327" y="1016103"/>
            <a:ext cx="330131" cy="39091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正方形/長方形 92">
            <a:extLst>
              <a:ext uri="{FF2B5EF4-FFF2-40B4-BE49-F238E27FC236}">
                <a16:creationId xmlns:a16="http://schemas.microsoft.com/office/drawing/2014/main" id="{3593D305-BCA2-3C46-BD78-3C3C202AC562}"/>
              </a:ext>
            </a:extLst>
          </p:cNvPr>
          <p:cNvSpPr/>
          <p:nvPr/>
        </p:nvSpPr>
        <p:spPr>
          <a:xfrm>
            <a:off x="3491880" y="3212976"/>
            <a:ext cx="2232248" cy="369332"/>
          </a:xfrm>
          <a:prstGeom prst="rect">
            <a:avLst/>
          </a:prstGeom>
        </p:spPr>
        <p:txBody>
          <a:bodyPr wrap="square">
            <a:spAutoFit/>
          </a:bodyPr>
          <a:lstStyle/>
          <a:p>
            <a:r>
              <a:rPr lang="en-US" altLang="ja-JP" dirty="0"/>
              <a:t>BINARY_MULTIPLY</a:t>
            </a:r>
          </a:p>
        </p:txBody>
      </p:sp>
      <p:sp>
        <p:nvSpPr>
          <p:cNvPr id="94" name="正方形/長方形 93">
            <a:extLst>
              <a:ext uri="{FF2B5EF4-FFF2-40B4-BE49-F238E27FC236}">
                <a16:creationId xmlns:a16="http://schemas.microsoft.com/office/drawing/2014/main" id="{F3B9B5A6-1AED-184A-B00D-1C504E0527EB}"/>
              </a:ext>
            </a:extLst>
          </p:cNvPr>
          <p:cNvSpPr/>
          <p:nvPr/>
        </p:nvSpPr>
        <p:spPr>
          <a:xfrm>
            <a:off x="3635896" y="5085184"/>
            <a:ext cx="1584176" cy="369332"/>
          </a:xfrm>
          <a:prstGeom prst="rect">
            <a:avLst/>
          </a:prstGeom>
        </p:spPr>
        <p:txBody>
          <a:bodyPr wrap="square">
            <a:spAutoFit/>
          </a:bodyPr>
          <a:lstStyle/>
          <a:p>
            <a:r>
              <a:rPr lang="en-US" altLang="ja-JP" dirty="0"/>
              <a:t>BINARY_ADD</a:t>
            </a:r>
          </a:p>
        </p:txBody>
      </p:sp>
      <p:sp>
        <p:nvSpPr>
          <p:cNvPr id="95" name="角丸四角形 94">
            <a:extLst>
              <a:ext uri="{FF2B5EF4-FFF2-40B4-BE49-F238E27FC236}">
                <a16:creationId xmlns:a16="http://schemas.microsoft.com/office/drawing/2014/main" id="{94088912-20FB-8044-B604-80264C9A4D8E}"/>
              </a:ext>
            </a:extLst>
          </p:cNvPr>
          <p:cNvSpPr/>
          <p:nvPr/>
        </p:nvSpPr>
        <p:spPr>
          <a:xfrm>
            <a:off x="1187624" y="3645024"/>
            <a:ext cx="6336704" cy="144016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角丸四角形 95">
            <a:extLst>
              <a:ext uri="{FF2B5EF4-FFF2-40B4-BE49-F238E27FC236}">
                <a16:creationId xmlns:a16="http://schemas.microsoft.com/office/drawing/2014/main" id="{EBDFA31E-5BEE-3245-8710-D7AF2B7E7841}"/>
              </a:ext>
            </a:extLst>
          </p:cNvPr>
          <p:cNvSpPr/>
          <p:nvPr/>
        </p:nvSpPr>
        <p:spPr>
          <a:xfrm>
            <a:off x="1187624" y="5445224"/>
            <a:ext cx="6336704" cy="130531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9485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ja-JP" altLang="en-US" dirty="0" smtClean="0"/>
              <a:t>課題</a:t>
            </a:r>
            <a:r>
              <a:rPr kumimoji="1" lang="en-US" altLang="ja-JP" dirty="0" smtClean="0"/>
              <a:t>1-1</a:t>
            </a:r>
            <a:r>
              <a:rPr kumimoji="1" lang="ja-JP" altLang="en-US" dirty="0" smtClean="0"/>
              <a:t>：抽象構文木の確認</a:t>
            </a:r>
            <a:endParaRPr kumimoji="1" lang="ja-JP" altLang="en-US" dirty="0"/>
          </a:p>
        </p:txBody>
      </p:sp>
      <p:sp>
        <p:nvSpPr>
          <p:cNvPr id="3" name="テキスト ボックス 2">
            <a:extLst>
              <a:ext uri="{FF2B5EF4-FFF2-40B4-BE49-F238E27FC236}">
                <a16:creationId xmlns:a16="http://schemas.microsoft.com/office/drawing/2014/main" id="{EB771F78-0A20-134B-BEA2-FD8D5B5BAE48}"/>
              </a:ext>
            </a:extLst>
          </p:cNvPr>
          <p:cNvSpPr txBox="1"/>
          <p:nvPr/>
        </p:nvSpPr>
        <p:spPr>
          <a:xfrm>
            <a:off x="395536" y="1772816"/>
            <a:ext cx="1882937" cy="461665"/>
          </a:xfrm>
          <a:prstGeom prst="rect">
            <a:avLst/>
          </a:prstGeom>
          <a:noFill/>
        </p:spPr>
        <p:txBody>
          <a:bodyPr wrap="square" rtlCol="0">
            <a:spAutoFit/>
          </a:bodyPr>
          <a:lstStyle/>
          <a:p>
            <a:r>
              <a:rPr lang="ja-JP" altLang="en-US" sz="2400" dirty="0"/>
              <a:t>プログラム</a:t>
            </a:r>
            <a:endParaRPr kumimoji="1" lang="ja-JP" altLang="en-US" sz="2400" dirty="0"/>
          </a:p>
        </p:txBody>
      </p:sp>
      <p:sp>
        <p:nvSpPr>
          <p:cNvPr id="4" name="テキスト ボックス 3">
            <a:extLst>
              <a:ext uri="{FF2B5EF4-FFF2-40B4-BE49-F238E27FC236}">
                <a16:creationId xmlns:a16="http://schemas.microsoft.com/office/drawing/2014/main" id="{0F08ABD9-B6C3-5C48-A070-2E07706F4428}"/>
              </a:ext>
            </a:extLst>
          </p:cNvPr>
          <p:cNvSpPr txBox="1"/>
          <p:nvPr/>
        </p:nvSpPr>
        <p:spPr>
          <a:xfrm>
            <a:off x="3624848" y="1814345"/>
            <a:ext cx="2036385" cy="461665"/>
          </a:xfrm>
          <a:prstGeom prst="rect">
            <a:avLst/>
          </a:prstGeom>
          <a:noFill/>
        </p:spPr>
        <p:txBody>
          <a:bodyPr wrap="square" rtlCol="0">
            <a:spAutoFit/>
          </a:bodyPr>
          <a:lstStyle/>
          <a:p>
            <a:r>
              <a:rPr lang="ja-JP" altLang="en-US" sz="2400" dirty="0"/>
              <a:t>抽象構文木</a:t>
            </a:r>
            <a:endParaRPr kumimoji="1" lang="ja-JP" altLang="en-US" sz="2400" dirty="0"/>
          </a:p>
        </p:txBody>
      </p:sp>
      <p:sp>
        <p:nvSpPr>
          <p:cNvPr id="5" name="テキスト ボックス 4">
            <a:extLst>
              <a:ext uri="{FF2B5EF4-FFF2-40B4-BE49-F238E27FC236}">
                <a16:creationId xmlns:a16="http://schemas.microsoft.com/office/drawing/2014/main" id="{F0080238-8475-E442-A930-132BA4FF3D1E}"/>
              </a:ext>
            </a:extLst>
          </p:cNvPr>
          <p:cNvSpPr txBox="1"/>
          <p:nvPr/>
        </p:nvSpPr>
        <p:spPr>
          <a:xfrm>
            <a:off x="3203848" y="2276872"/>
            <a:ext cx="2664296" cy="369332"/>
          </a:xfrm>
          <a:prstGeom prst="rect">
            <a:avLst/>
          </a:prstGeom>
          <a:noFill/>
        </p:spPr>
        <p:txBody>
          <a:bodyPr wrap="square" rtlCol="0">
            <a:spAutoFit/>
          </a:bodyPr>
          <a:lstStyle/>
          <a:p>
            <a:r>
              <a:rPr kumimoji="1" lang="en-US" altLang="ja-JP" dirty="0"/>
              <a:t>Abstract Syntax Tree,  AST</a:t>
            </a:r>
            <a:endParaRPr kumimoji="1" lang="ja-JP" altLang="en-US" dirty="0"/>
          </a:p>
        </p:txBody>
      </p:sp>
      <p:sp>
        <p:nvSpPr>
          <p:cNvPr id="6" name="テキスト ボックス 5">
            <a:extLst>
              <a:ext uri="{FF2B5EF4-FFF2-40B4-BE49-F238E27FC236}">
                <a16:creationId xmlns:a16="http://schemas.microsoft.com/office/drawing/2014/main" id="{260D7198-3ABA-1E4D-9B39-1BAB4E536897}"/>
              </a:ext>
            </a:extLst>
          </p:cNvPr>
          <p:cNvSpPr txBox="1"/>
          <p:nvPr/>
        </p:nvSpPr>
        <p:spPr>
          <a:xfrm>
            <a:off x="6588224" y="1844824"/>
            <a:ext cx="2220487" cy="461665"/>
          </a:xfrm>
          <a:prstGeom prst="rect">
            <a:avLst/>
          </a:prstGeom>
          <a:noFill/>
        </p:spPr>
        <p:txBody>
          <a:bodyPr wrap="square" rtlCol="0">
            <a:spAutoFit/>
          </a:bodyPr>
          <a:lstStyle/>
          <a:p>
            <a:r>
              <a:rPr lang="ja-JP" altLang="en-US" sz="2400" dirty="0">
                <a:solidFill>
                  <a:srgbClr val="000000"/>
                </a:solidFill>
              </a:rPr>
              <a:t>バイトコード</a:t>
            </a:r>
            <a:endParaRPr kumimoji="1" lang="ja-JP" altLang="en-US" sz="2400" dirty="0">
              <a:solidFill>
                <a:srgbClr val="000000"/>
              </a:solidFill>
            </a:endParaRPr>
          </a:p>
        </p:txBody>
      </p:sp>
      <p:sp>
        <p:nvSpPr>
          <p:cNvPr id="7" name="テキスト ボックス 6">
            <a:extLst>
              <a:ext uri="{FF2B5EF4-FFF2-40B4-BE49-F238E27FC236}">
                <a16:creationId xmlns:a16="http://schemas.microsoft.com/office/drawing/2014/main" id="{B16D8F26-6E3E-B041-BBB3-D9B0E0E7BB5F}"/>
              </a:ext>
            </a:extLst>
          </p:cNvPr>
          <p:cNvSpPr txBox="1"/>
          <p:nvPr/>
        </p:nvSpPr>
        <p:spPr>
          <a:xfrm>
            <a:off x="6588224" y="3212976"/>
            <a:ext cx="2088232" cy="923330"/>
          </a:xfrm>
          <a:prstGeom prst="rect">
            <a:avLst/>
          </a:prstGeom>
          <a:noFill/>
          <a:ln>
            <a:solidFill>
              <a:schemeClr val="tx1"/>
            </a:solidFill>
          </a:ln>
        </p:spPr>
        <p:txBody>
          <a:bodyPr wrap="square" rtlCol="0">
            <a:spAutoFit/>
          </a:bodyPr>
          <a:lstStyle/>
          <a:p>
            <a:r>
              <a:rPr kumimoji="1" lang="en-US" altLang="ja-JP" dirty="0"/>
              <a:t>LOAD_CONST 3</a:t>
            </a:r>
          </a:p>
          <a:p>
            <a:r>
              <a:rPr kumimoji="1" lang="en-US" altLang="ja-JP" dirty="0"/>
              <a:t>LOAD_CONST 4</a:t>
            </a:r>
          </a:p>
          <a:p>
            <a:r>
              <a:rPr lang="en-US" altLang="ja-JP" dirty="0"/>
              <a:t>BINARY_ADD</a:t>
            </a:r>
            <a:endParaRPr kumimoji="1" lang="ja-JP" altLang="en-US" dirty="0"/>
          </a:p>
        </p:txBody>
      </p:sp>
      <p:sp>
        <p:nvSpPr>
          <p:cNvPr id="8" name="テキスト ボックス 7">
            <a:extLst>
              <a:ext uri="{FF2B5EF4-FFF2-40B4-BE49-F238E27FC236}">
                <a16:creationId xmlns:a16="http://schemas.microsoft.com/office/drawing/2014/main" id="{9832F8B4-B89B-3844-9C17-C6ACC5B31527}"/>
              </a:ext>
            </a:extLst>
          </p:cNvPr>
          <p:cNvSpPr txBox="1"/>
          <p:nvPr/>
        </p:nvSpPr>
        <p:spPr>
          <a:xfrm>
            <a:off x="6628864" y="2276871"/>
            <a:ext cx="1846966" cy="400110"/>
          </a:xfrm>
          <a:prstGeom prst="rect">
            <a:avLst/>
          </a:prstGeom>
          <a:noFill/>
        </p:spPr>
        <p:txBody>
          <a:bodyPr wrap="square" rtlCol="0">
            <a:spAutoFit/>
          </a:bodyPr>
          <a:lstStyle/>
          <a:p>
            <a:pPr algn="ctr"/>
            <a:r>
              <a:rPr lang="en-US" altLang="ja-JP" sz="2000" dirty="0"/>
              <a:t>Byte Code</a:t>
            </a:r>
            <a:endParaRPr kumimoji="1" lang="ja-JP" altLang="en-US" sz="2000" dirty="0"/>
          </a:p>
        </p:txBody>
      </p:sp>
      <p:sp>
        <p:nvSpPr>
          <p:cNvPr id="9" name="テキスト ボックス 8">
            <a:extLst>
              <a:ext uri="{FF2B5EF4-FFF2-40B4-BE49-F238E27FC236}">
                <a16:creationId xmlns:a16="http://schemas.microsoft.com/office/drawing/2014/main" id="{F875843D-402E-A74B-AE1B-9FF35057AE55}"/>
              </a:ext>
            </a:extLst>
          </p:cNvPr>
          <p:cNvSpPr txBox="1"/>
          <p:nvPr/>
        </p:nvSpPr>
        <p:spPr>
          <a:xfrm>
            <a:off x="429363" y="2185596"/>
            <a:ext cx="1982397" cy="707886"/>
          </a:xfrm>
          <a:prstGeom prst="rect">
            <a:avLst/>
          </a:prstGeom>
          <a:noFill/>
        </p:spPr>
        <p:txBody>
          <a:bodyPr wrap="square" rtlCol="0">
            <a:spAutoFit/>
          </a:bodyPr>
          <a:lstStyle/>
          <a:p>
            <a:r>
              <a:rPr kumimoji="1" lang="en-US" altLang="ja-JP" sz="2000" dirty="0"/>
              <a:t>Programming Language</a:t>
            </a:r>
            <a:endParaRPr kumimoji="1" lang="ja-JP" altLang="en-US" sz="2000" dirty="0"/>
          </a:p>
        </p:txBody>
      </p:sp>
      <p:sp>
        <p:nvSpPr>
          <p:cNvPr id="10" name="下矢印 9">
            <a:extLst>
              <a:ext uri="{FF2B5EF4-FFF2-40B4-BE49-F238E27FC236}">
                <a16:creationId xmlns:a16="http://schemas.microsoft.com/office/drawing/2014/main" id="{34483BC9-5D11-8546-B044-90D22E8692C0}"/>
              </a:ext>
            </a:extLst>
          </p:cNvPr>
          <p:cNvSpPr/>
          <p:nvPr/>
        </p:nvSpPr>
        <p:spPr>
          <a:xfrm rot="16200000">
            <a:off x="2451075" y="346169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837F75AF-5B2A-454E-ADE2-14FD81DF4C7F}"/>
              </a:ext>
            </a:extLst>
          </p:cNvPr>
          <p:cNvSpPr/>
          <p:nvPr/>
        </p:nvSpPr>
        <p:spPr>
          <a:xfrm rot="16200000">
            <a:off x="5979467" y="346169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3" name="グループ化 12">
            <a:extLst>
              <a:ext uri="{FF2B5EF4-FFF2-40B4-BE49-F238E27FC236}">
                <a16:creationId xmlns:a16="http://schemas.microsoft.com/office/drawing/2014/main" id="{D79BABF5-6519-894F-B553-7857A61FAEBE}"/>
              </a:ext>
            </a:extLst>
          </p:cNvPr>
          <p:cNvGrpSpPr/>
          <p:nvPr/>
        </p:nvGrpSpPr>
        <p:grpSpPr>
          <a:xfrm>
            <a:off x="3563888" y="3068960"/>
            <a:ext cx="1728192" cy="1152128"/>
            <a:chOff x="2339752" y="2780928"/>
            <a:chExt cx="1944216" cy="1296144"/>
          </a:xfrm>
        </p:grpSpPr>
        <p:sp>
          <p:nvSpPr>
            <p:cNvPr id="14" name="円/楕円 36">
              <a:extLst>
                <a:ext uri="{FF2B5EF4-FFF2-40B4-BE49-F238E27FC236}">
                  <a16:creationId xmlns:a16="http://schemas.microsoft.com/office/drawing/2014/main" id="{AB7755D6-A814-5744-983F-E6CB6AFE0E22}"/>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15" name="円/楕円 37">
              <a:extLst>
                <a:ext uri="{FF2B5EF4-FFF2-40B4-BE49-F238E27FC236}">
                  <a16:creationId xmlns:a16="http://schemas.microsoft.com/office/drawing/2014/main" id="{4323BC04-06B6-784D-B355-5D3CF2B9C503}"/>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16" name="円/楕円 38">
              <a:extLst>
                <a:ext uri="{FF2B5EF4-FFF2-40B4-BE49-F238E27FC236}">
                  <a16:creationId xmlns:a16="http://schemas.microsoft.com/office/drawing/2014/main" id="{162CFF6F-ACF7-FE46-9AF0-C2E35852AE94}"/>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17" name="直線コネクタ 16">
              <a:extLst>
                <a:ext uri="{FF2B5EF4-FFF2-40B4-BE49-F238E27FC236}">
                  <a16:creationId xmlns:a16="http://schemas.microsoft.com/office/drawing/2014/main" id="{366405ED-FA3B-1E48-9467-D6A611A941A0}"/>
                </a:ext>
              </a:extLst>
            </p:cNvPr>
            <p:cNvCxnSpPr>
              <a:cxnSpLocks/>
              <a:stCxn id="15" idx="3"/>
              <a:endCxn id="14"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0BE2397-D8B1-C345-965F-99C3F90E2D0F}"/>
                </a:ext>
              </a:extLst>
            </p:cNvPr>
            <p:cNvCxnSpPr>
              <a:stCxn id="15" idx="5"/>
              <a:endCxn id="16"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5301DB1C-A295-BE47-9593-3D6FE6DAA2ED}"/>
              </a:ext>
            </a:extLst>
          </p:cNvPr>
          <p:cNvSpPr txBox="1"/>
          <p:nvPr/>
        </p:nvSpPr>
        <p:spPr>
          <a:xfrm>
            <a:off x="539552" y="3284984"/>
            <a:ext cx="1499128" cy="646331"/>
          </a:xfrm>
          <a:prstGeom prst="rect">
            <a:avLst/>
          </a:prstGeom>
          <a:noFill/>
        </p:spPr>
        <p:txBody>
          <a:bodyPr wrap="none" rtlCol="0">
            <a:spAutoFit/>
          </a:bodyPr>
          <a:lstStyle/>
          <a:p>
            <a:r>
              <a:rPr kumimoji="1" lang="en-US" altLang="ja-JP" sz="3600" dirty="0"/>
              <a:t>"3 + 4"</a:t>
            </a:r>
            <a:endParaRPr kumimoji="1" lang="ja-JP" altLang="en-US" sz="3600" dirty="0"/>
          </a:p>
        </p:txBody>
      </p:sp>
      <p:pic>
        <p:nvPicPr>
          <p:cNvPr id="1026" name="Picture 2" descr="女性教師のイラスト（職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4509120"/>
            <a:ext cx="1337471" cy="2040210"/>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p:cNvSpPr/>
          <p:nvPr/>
        </p:nvSpPr>
        <p:spPr>
          <a:xfrm>
            <a:off x="2987824" y="1628800"/>
            <a:ext cx="2952328" cy="273630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3347864" y="1124744"/>
            <a:ext cx="2339102" cy="461665"/>
          </a:xfrm>
          <a:prstGeom prst="rect">
            <a:avLst/>
          </a:prstGeom>
          <a:noFill/>
        </p:spPr>
        <p:txBody>
          <a:bodyPr wrap="none" rtlCol="0">
            <a:spAutoFit/>
          </a:bodyPr>
          <a:lstStyle/>
          <a:p>
            <a:r>
              <a:rPr lang="ja-JP" altLang="en-US" sz="2400" dirty="0" smtClean="0"/>
              <a:t>ここを確認する</a:t>
            </a:r>
            <a:endParaRPr kumimoji="1" lang="ja-JP" altLang="en-US" sz="2400" dirty="0"/>
          </a:p>
        </p:txBody>
      </p:sp>
    </p:spTree>
    <p:extLst>
      <p:ext uri="{BB962C8B-B14F-4D97-AF65-F5344CB8AC3E}">
        <p14:creationId xmlns:p14="http://schemas.microsoft.com/office/powerpoint/2010/main" val="192770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lang="ja-JP" altLang="en-US" dirty="0"/>
              <a:t>課題</a:t>
            </a:r>
            <a:r>
              <a:rPr lang="en-US" altLang="ja-JP" dirty="0" smtClean="0"/>
              <a:t>1-2</a:t>
            </a:r>
            <a:r>
              <a:rPr lang="ja-JP" altLang="en-US" dirty="0" smtClean="0"/>
              <a:t>：バイト</a:t>
            </a:r>
            <a:r>
              <a:rPr lang="ja-JP" altLang="en-US" dirty="0"/>
              <a:t>コード</a:t>
            </a:r>
            <a:r>
              <a:rPr lang="ja-JP" altLang="en-US" dirty="0" smtClean="0"/>
              <a:t>の</a:t>
            </a:r>
            <a:r>
              <a:rPr lang="ja-JP" altLang="en-US" dirty="0"/>
              <a:t>確認</a:t>
            </a:r>
          </a:p>
          <a:p>
            <a:endParaRPr kumimoji="1" lang="ja-JP" altLang="en-US" dirty="0"/>
          </a:p>
        </p:txBody>
      </p:sp>
      <p:sp>
        <p:nvSpPr>
          <p:cNvPr id="3" name="テキスト ボックス 2">
            <a:extLst>
              <a:ext uri="{FF2B5EF4-FFF2-40B4-BE49-F238E27FC236}">
                <a16:creationId xmlns:a16="http://schemas.microsoft.com/office/drawing/2014/main" id="{EB771F78-0A20-134B-BEA2-FD8D5B5BAE48}"/>
              </a:ext>
            </a:extLst>
          </p:cNvPr>
          <p:cNvSpPr txBox="1"/>
          <p:nvPr/>
        </p:nvSpPr>
        <p:spPr>
          <a:xfrm>
            <a:off x="395536" y="1772816"/>
            <a:ext cx="1882937" cy="461665"/>
          </a:xfrm>
          <a:prstGeom prst="rect">
            <a:avLst/>
          </a:prstGeom>
          <a:noFill/>
        </p:spPr>
        <p:txBody>
          <a:bodyPr wrap="square" rtlCol="0">
            <a:spAutoFit/>
          </a:bodyPr>
          <a:lstStyle/>
          <a:p>
            <a:r>
              <a:rPr lang="ja-JP" altLang="en-US" sz="2400" dirty="0"/>
              <a:t>プログラム</a:t>
            </a:r>
            <a:endParaRPr kumimoji="1" lang="ja-JP" altLang="en-US" sz="2400" dirty="0"/>
          </a:p>
        </p:txBody>
      </p:sp>
      <p:sp>
        <p:nvSpPr>
          <p:cNvPr id="4" name="テキスト ボックス 3">
            <a:extLst>
              <a:ext uri="{FF2B5EF4-FFF2-40B4-BE49-F238E27FC236}">
                <a16:creationId xmlns:a16="http://schemas.microsoft.com/office/drawing/2014/main" id="{0F08ABD9-B6C3-5C48-A070-2E07706F4428}"/>
              </a:ext>
            </a:extLst>
          </p:cNvPr>
          <p:cNvSpPr txBox="1"/>
          <p:nvPr/>
        </p:nvSpPr>
        <p:spPr>
          <a:xfrm>
            <a:off x="3624848" y="1814345"/>
            <a:ext cx="2036385" cy="461665"/>
          </a:xfrm>
          <a:prstGeom prst="rect">
            <a:avLst/>
          </a:prstGeom>
          <a:noFill/>
        </p:spPr>
        <p:txBody>
          <a:bodyPr wrap="square" rtlCol="0">
            <a:spAutoFit/>
          </a:bodyPr>
          <a:lstStyle/>
          <a:p>
            <a:r>
              <a:rPr lang="ja-JP" altLang="en-US" sz="2400" dirty="0"/>
              <a:t>抽象構文木</a:t>
            </a:r>
            <a:endParaRPr kumimoji="1" lang="ja-JP" altLang="en-US" sz="2400" dirty="0"/>
          </a:p>
        </p:txBody>
      </p:sp>
      <p:sp>
        <p:nvSpPr>
          <p:cNvPr id="5" name="テキスト ボックス 4">
            <a:extLst>
              <a:ext uri="{FF2B5EF4-FFF2-40B4-BE49-F238E27FC236}">
                <a16:creationId xmlns:a16="http://schemas.microsoft.com/office/drawing/2014/main" id="{F0080238-8475-E442-A930-132BA4FF3D1E}"/>
              </a:ext>
            </a:extLst>
          </p:cNvPr>
          <p:cNvSpPr txBox="1"/>
          <p:nvPr/>
        </p:nvSpPr>
        <p:spPr>
          <a:xfrm>
            <a:off x="3203848" y="2276872"/>
            <a:ext cx="2664296" cy="369332"/>
          </a:xfrm>
          <a:prstGeom prst="rect">
            <a:avLst/>
          </a:prstGeom>
          <a:noFill/>
        </p:spPr>
        <p:txBody>
          <a:bodyPr wrap="square" rtlCol="0">
            <a:spAutoFit/>
          </a:bodyPr>
          <a:lstStyle/>
          <a:p>
            <a:r>
              <a:rPr kumimoji="1" lang="en-US" altLang="ja-JP" dirty="0"/>
              <a:t>Abstract Syntax Tree,  AST</a:t>
            </a:r>
            <a:endParaRPr kumimoji="1" lang="ja-JP" altLang="en-US" dirty="0"/>
          </a:p>
        </p:txBody>
      </p:sp>
      <p:sp>
        <p:nvSpPr>
          <p:cNvPr id="6" name="テキスト ボックス 5">
            <a:extLst>
              <a:ext uri="{FF2B5EF4-FFF2-40B4-BE49-F238E27FC236}">
                <a16:creationId xmlns:a16="http://schemas.microsoft.com/office/drawing/2014/main" id="{260D7198-3ABA-1E4D-9B39-1BAB4E536897}"/>
              </a:ext>
            </a:extLst>
          </p:cNvPr>
          <p:cNvSpPr txBox="1"/>
          <p:nvPr/>
        </p:nvSpPr>
        <p:spPr>
          <a:xfrm>
            <a:off x="6588224" y="1844824"/>
            <a:ext cx="2220487" cy="461665"/>
          </a:xfrm>
          <a:prstGeom prst="rect">
            <a:avLst/>
          </a:prstGeom>
          <a:noFill/>
        </p:spPr>
        <p:txBody>
          <a:bodyPr wrap="square" rtlCol="0">
            <a:spAutoFit/>
          </a:bodyPr>
          <a:lstStyle/>
          <a:p>
            <a:r>
              <a:rPr lang="ja-JP" altLang="en-US" sz="2400" dirty="0">
                <a:solidFill>
                  <a:srgbClr val="000000"/>
                </a:solidFill>
              </a:rPr>
              <a:t>バイトコード</a:t>
            </a:r>
            <a:endParaRPr kumimoji="1" lang="ja-JP" altLang="en-US" sz="2400" dirty="0">
              <a:solidFill>
                <a:srgbClr val="000000"/>
              </a:solidFill>
            </a:endParaRPr>
          </a:p>
        </p:txBody>
      </p:sp>
      <p:sp>
        <p:nvSpPr>
          <p:cNvPr id="7" name="テキスト ボックス 6">
            <a:extLst>
              <a:ext uri="{FF2B5EF4-FFF2-40B4-BE49-F238E27FC236}">
                <a16:creationId xmlns:a16="http://schemas.microsoft.com/office/drawing/2014/main" id="{B16D8F26-6E3E-B041-BBB3-D9B0E0E7BB5F}"/>
              </a:ext>
            </a:extLst>
          </p:cNvPr>
          <p:cNvSpPr txBox="1"/>
          <p:nvPr/>
        </p:nvSpPr>
        <p:spPr>
          <a:xfrm>
            <a:off x="6588224" y="3212976"/>
            <a:ext cx="2088232" cy="923330"/>
          </a:xfrm>
          <a:prstGeom prst="rect">
            <a:avLst/>
          </a:prstGeom>
          <a:noFill/>
          <a:ln>
            <a:solidFill>
              <a:schemeClr val="tx1"/>
            </a:solidFill>
          </a:ln>
        </p:spPr>
        <p:txBody>
          <a:bodyPr wrap="square" rtlCol="0">
            <a:spAutoFit/>
          </a:bodyPr>
          <a:lstStyle/>
          <a:p>
            <a:r>
              <a:rPr kumimoji="1" lang="en-US" altLang="ja-JP" dirty="0"/>
              <a:t>LOAD_CONST 3</a:t>
            </a:r>
          </a:p>
          <a:p>
            <a:r>
              <a:rPr kumimoji="1" lang="en-US" altLang="ja-JP" dirty="0"/>
              <a:t>LOAD_CONST 4</a:t>
            </a:r>
          </a:p>
          <a:p>
            <a:r>
              <a:rPr lang="en-US" altLang="ja-JP" dirty="0"/>
              <a:t>BINARY_ADD</a:t>
            </a:r>
            <a:endParaRPr kumimoji="1" lang="ja-JP" altLang="en-US" dirty="0"/>
          </a:p>
        </p:txBody>
      </p:sp>
      <p:sp>
        <p:nvSpPr>
          <p:cNvPr id="8" name="テキスト ボックス 7">
            <a:extLst>
              <a:ext uri="{FF2B5EF4-FFF2-40B4-BE49-F238E27FC236}">
                <a16:creationId xmlns:a16="http://schemas.microsoft.com/office/drawing/2014/main" id="{9832F8B4-B89B-3844-9C17-C6ACC5B31527}"/>
              </a:ext>
            </a:extLst>
          </p:cNvPr>
          <p:cNvSpPr txBox="1"/>
          <p:nvPr/>
        </p:nvSpPr>
        <p:spPr>
          <a:xfrm>
            <a:off x="6628864" y="2276871"/>
            <a:ext cx="1846966" cy="400110"/>
          </a:xfrm>
          <a:prstGeom prst="rect">
            <a:avLst/>
          </a:prstGeom>
          <a:noFill/>
        </p:spPr>
        <p:txBody>
          <a:bodyPr wrap="square" rtlCol="0">
            <a:spAutoFit/>
          </a:bodyPr>
          <a:lstStyle/>
          <a:p>
            <a:pPr algn="ctr"/>
            <a:r>
              <a:rPr lang="en-US" altLang="ja-JP" sz="2000" dirty="0"/>
              <a:t>Byte Code</a:t>
            </a:r>
            <a:endParaRPr kumimoji="1" lang="ja-JP" altLang="en-US" sz="2000" dirty="0"/>
          </a:p>
        </p:txBody>
      </p:sp>
      <p:sp>
        <p:nvSpPr>
          <p:cNvPr id="9" name="テキスト ボックス 8">
            <a:extLst>
              <a:ext uri="{FF2B5EF4-FFF2-40B4-BE49-F238E27FC236}">
                <a16:creationId xmlns:a16="http://schemas.microsoft.com/office/drawing/2014/main" id="{F875843D-402E-A74B-AE1B-9FF35057AE55}"/>
              </a:ext>
            </a:extLst>
          </p:cNvPr>
          <p:cNvSpPr txBox="1"/>
          <p:nvPr/>
        </p:nvSpPr>
        <p:spPr>
          <a:xfrm>
            <a:off x="429363" y="2185596"/>
            <a:ext cx="1982397" cy="707886"/>
          </a:xfrm>
          <a:prstGeom prst="rect">
            <a:avLst/>
          </a:prstGeom>
          <a:noFill/>
        </p:spPr>
        <p:txBody>
          <a:bodyPr wrap="square" rtlCol="0">
            <a:spAutoFit/>
          </a:bodyPr>
          <a:lstStyle/>
          <a:p>
            <a:r>
              <a:rPr kumimoji="1" lang="en-US" altLang="ja-JP" sz="2000" dirty="0"/>
              <a:t>Programming Language</a:t>
            </a:r>
            <a:endParaRPr kumimoji="1" lang="ja-JP" altLang="en-US" sz="2000" dirty="0"/>
          </a:p>
        </p:txBody>
      </p:sp>
      <p:sp>
        <p:nvSpPr>
          <p:cNvPr id="10" name="下矢印 9">
            <a:extLst>
              <a:ext uri="{FF2B5EF4-FFF2-40B4-BE49-F238E27FC236}">
                <a16:creationId xmlns:a16="http://schemas.microsoft.com/office/drawing/2014/main" id="{34483BC9-5D11-8546-B044-90D22E8692C0}"/>
              </a:ext>
            </a:extLst>
          </p:cNvPr>
          <p:cNvSpPr/>
          <p:nvPr/>
        </p:nvSpPr>
        <p:spPr>
          <a:xfrm rot="16200000">
            <a:off x="2451075" y="346169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837F75AF-5B2A-454E-ADE2-14FD81DF4C7F}"/>
              </a:ext>
            </a:extLst>
          </p:cNvPr>
          <p:cNvSpPr/>
          <p:nvPr/>
        </p:nvSpPr>
        <p:spPr>
          <a:xfrm rot="16200000">
            <a:off x="5979467" y="346169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2" name="グループ化 11">
            <a:extLst>
              <a:ext uri="{FF2B5EF4-FFF2-40B4-BE49-F238E27FC236}">
                <a16:creationId xmlns:a16="http://schemas.microsoft.com/office/drawing/2014/main" id="{D79BABF5-6519-894F-B553-7857A61FAEBE}"/>
              </a:ext>
            </a:extLst>
          </p:cNvPr>
          <p:cNvGrpSpPr/>
          <p:nvPr/>
        </p:nvGrpSpPr>
        <p:grpSpPr>
          <a:xfrm>
            <a:off x="3563888" y="3068960"/>
            <a:ext cx="1728192" cy="1152128"/>
            <a:chOff x="2339752" y="2780928"/>
            <a:chExt cx="1944216" cy="1296144"/>
          </a:xfrm>
        </p:grpSpPr>
        <p:sp>
          <p:nvSpPr>
            <p:cNvPr id="13" name="円/楕円 36">
              <a:extLst>
                <a:ext uri="{FF2B5EF4-FFF2-40B4-BE49-F238E27FC236}">
                  <a16:creationId xmlns:a16="http://schemas.microsoft.com/office/drawing/2014/main" id="{AB7755D6-A814-5744-983F-E6CB6AFE0E22}"/>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14" name="円/楕円 37">
              <a:extLst>
                <a:ext uri="{FF2B5EF4-FFF2-40B4-BE49-F238E27FC236}">
                  <a16:creationId xmlns:a16="http://schemas.microsoft.com/office/drawing/2014/main" id="{4323BC04-06B6-784D-B355-5D3CF2B9C503}"/>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15" name="円/楕円 38">
              <a:extLst>
                <a:ext uri="{FF2B5EF4-FFF2-40B4-BE49-F238E27FC236}">
                  <a16:creationId xmlns:a16="http://schemas.microsoft.com/office/drawing/2014/main" id="{162CFF6F-ACF7-FE46-9AF0-C2E35852AE94}"/>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16" name="直線コネクタ 15">
              <a:extLst>
                <a:ext uri="{FF2B5EF4-FFF2-40B4-BE49-F238E27FC236}">
                  <a16:creationId xmlns:a16="http://schemas.microsoft.com/office/drawing/2014/main" id="{366405ED-FA3B-1E48-9467-D6A611A941A0}"/>
                </a:ext>
              </a:extLst>
            </p:cNvPr>
            <p:cNvCxnSpPr>
              <a:cxnSpLocks/>
              <a:stCxn id="14" idx="3"/>
              <a:endCxn id="13"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0BE2397-D8B1-C345-965F-99C3F90E2D0F}"/>
                </a:ext>
              </a:extLst>
            </p:cNvPr>
            <p:cNvCxnSpPr>
              <a:stCxn id="14" idx="5"/>
              <a:endCxn id="15"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 name="テキスト ボックス 17">
            <a:extLst>
              <a:ext uri="{FF2B5EF4-FFF2-40B4-BE49-F238E27FC236}">
                <a16:creationId xmlns:a16="http://schemas.microsoft.com/office/drawing/2014/main" id="{5301DB1C-A295-BE47-9593-3D6FE6DAA2ED}"/>
              </a:ext>
            </a:extLst>
          </p:cNvPr>
          <p:cNvSpPr txBox="1"/>
          <p:nvPr/>
        </p:nvSpPr>
        <p:spPr>
          <a:xfrm>
            <a:off x="539552" y="3284984"/>
            <a:ext cx="1499128" cy="646331"/>
          </a:xfrm>
          <a:prstGeom prst="rect">
            <a:avLst/>
          </a:prstGeom>
          <a:noFill/>
        </p:spPr>
        <p:txBody>
          <a:bodyPr wrap="none" rtlCol="0">
            <a:spAutoFit/>
          </a:bodyPr>
          <a:lstStyle/>
          <a:p>
            <a:r>
              <a:rPr kumimoji="1" lang="en-US" altLang="ja-JP" sz="3600" dirty="0"/>
              <a:t>"3 + 4"</a:t>
            </a:r>
            <a:endParaRPr kumimoji="1" lang="ja-JP" altLang="en-US" sz="3600" dirty="0"/>
          </a:p>
        </p:txBody>
      </p:sp>
      <p:pic>
        <p:nvPicPr>
          <p:cNvPr id="19" name="Picture 2" descr="女性教師のイラスト（職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4653136"/>
            <a:ext cx="1337471" cy="2040210"/>
          </a:xfrm>
          <a:prstGeom prst="rect">
            <a:avLst/>
          </a:prstGeom>
          <a:noFill/>
          <a:extLst>
            <a:ext uri="{909E8E84-426E-40DD-AFC4-6F175D3DCCD1}">
              <a14:hiddenFill xmlns:a14="http://schemas.microsoft.com/office/drawing/2010/main">
                <a:solidFill>
                  <a:srgbClr val="FFFFFF"/>
                </a:solidFill>
              </a14:hiddenFill>
            </a:ext>
          </a:extLst>
        </p:spPr>
      </p:pic>
      <p:sp>
        <p:nvSpPr>
          <p:cNvPr id="20" name="角丸四角形 19"/>
          <p:cNvSpPr/>
          <p:nvPr/>
        </p:nvSpPr>
        <p:spPr>
          <a:xfrm>
            <a:off x="6444208" y="1628800"/>
            <a:ext cx="2448272" cy="2736304"/>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6516216" y="1052736"/>
            <a:ext cx="2339102" cy="461665"/>
          </a:xfrm>
          <a:prstGeom prst="rect">
            <a:avLst/>
          </a:prstGeom>
          <a:noFill/>
        </p:spPr>
        <p:txBody>
          <a:bodyPr wrap="none" rtlCol="0">
            <a:spAutoFit/>
          </a:bodyPr>
          <a:lstStyle/>
          <a:p>
            <a:r>
              <a:rPr lang="ja-JP" altLang="en-US" sz="2400" dirty="0" smtClean="0"/>
              <a:t>ここを確認する</a:t>
            </a:r>
            <a:endParaRPr kumimoji="1" lang="ja-JP" altLang="en-US" sz="2400" dirty="0"/>
          </a:p>
        </p:txBody>
      </p:sp>
    </p:spTree>
    <p:extLst>
      <p:ext uri="{BB962C8B-B14F-4D97-AF65-F5344CB8AC3E}">
        <p14:creationId xmlns:p14="http://schemas.microsoft.com/office/powerpoint/2010/main" val="1173246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ja-JP" altLang="en-US" dirty="0" smtClean="0"/>
              <a:t>課題</a:t>
            </a:r>
            <a:r>
              <a:rPr kumimoji="1" lang="en-US" altLang="ja-JP" dirty="0" smtClean="0"/>
              <a:t>2</a:t>
            </a:r>
            <a:r>
              <a:rPr kumimoji="1" lang="ja-JP" altLang="en-US" dirty="0" smtClean="0"/>
              <a:t>：スタックマシンの実装</a:t>
            </a:r>
            <a:endParaRPr kumimoji="1" lang="ja-JP" altLang="en-US" dirty="0"/>
          </a:p>
        </p:txBody>
      </p:sp>
      <p:sp>
        <p:nvSpPr>
          <p:cNvPr id="3" name="テキスト ボックス 2"/>
          <p:cNvSpPr txBox="1"/>
          <p:nvPr/>
        </p:nvSpPr>
        <p:spPr>
          <a:xfrm>
            <a:off x="1187624" y="1196752"/>
            <a:ext cx="5929828" cy="523220"/>
          </a:xfrm>
          <a:prstGeom prst="rect">
            <a:avLst/>
          </a:prstGeom>
          <a:noFill/>
        </p:spPr>
        <p:txBody>
          <a:bodyPr wrap="none" rtlCol="0">
            <a:spAutoFit/>
          </a:bodyPr>
          <a:lstStyle/>
          <a:p>
            <a:r>
              <a:rPr kumimoji="1" lang="ja-JP" altLang="en-US" sz="2800" dirty="0" smtClean="0"/>
              <a:t>スタックマシンで計算機を</a:t>
            </a:r>
            <a:r>
              <a:rPr lang="ja-JP" altLang="en-US" sz="2800" dirty="0" smtClean="0"/>
              <a:t>実装す</a:t>
            </a:r>
            <a:r>
              <a:rPr lang="ja-JP" altLang="en-US" sz="2800" dirty="0"/>
              <a:t>る</a:t>
            </a:r>
            <a:endParaRPr kumimoji="1" lang="ja-JP" altLang="en-US" sz="2800" dirty="0"/>
          </a:p>
        </p:txBody>
      </p:sp>
      <p:sp>
        <p:nvSpPr>
          <p:cNvPr id="4" name="テキスト ボックス 3">
            <a:extLst>
              <a:ext uri="{FF2B5EF4-FFF2-40B4-BE49-F238E27FC236}">
                <a16:creationId xmlns:a16="http://schemas.microsoft.com/office/drawing/2014/main" id="{EB771F78-0A20-134B-BEA2-FD8D5B5BAE48}"/>
              </a:ext>
            </a:extLst>
          </p:cNvPr>
          <p:cNvSpPr txBox="1"/>
          <p:nvPr/>
        </p:nvSpPr>
        <p:spPr>
          <a:xfrm>
            <a:off x="264632" y="2488496"/>
            <a:ext cx="1331640" cy="369332"/>
          </a:xfrm>
          <a:prstGeom prst="rect">
            <a:avLst/>
          </a:prstGeom>
          <a:noFill/>
        </p:spPr>
        <p:txBody>
          <a:bodyPr wrap="square" rtlCol="0">
            <a:spAutoFit/>
          </a:bodyPr>
          <a:lstStyle/>
          <a:p>
            <a:r>
              <a:rPr lang="ja-JP" altLang="en-US" dirty="0"/>
              <a:t>プログラム</a:t>
            </a:r>
            <a:endParaRPr kumimoji="1" lang="ja-JP" altLang="en-US" dirty="0"/>
          </a:p>
        </p:txBody>
      </p:sp>
      <p:sp>
        <p:nvSpPr>
          <p:cNvPr id="5" name="テキスト ボックス 4">
            <a:extLst>
              <a:ext uri="{FF2B5EF4-FFF2-40B4-BE49-F238E27FC236}">
                <a16:creationId xmlns:a16="http://schemas.microsoft.com/office/drawing/2014/main" id="{0F08ABD9-B6C3-5C48-A070-2E07706F4428}"/>
              </a:ext>
            </a:extLst>
          </p:cNvPr>
          <p:cNvSpPr txBox="1"/>
          <p:nvPr/>
        </p:nvSpPr>
        <p:spPr>
          <a:xfrm>
            <a:off x="2712016" y="2488496"/>
            <a:ext cx="1440160" cy="369332"/>
          </a:xfrm>
          <a:prstGeom prst="rect">
            <a:avLst/>
          </a:prstGeom>
          <a:noFill/>
        </p:spPr>
        <p:txBody>
          <a:bodyPr wrap="square" rtlCol="0">
            <a:spAutoFit/>
          </a:bodyPr>
          <a:lstStyle/>
          <a:p>
            <a:r>
              <a:rPr lang="ja-JP" altLang="en-US" dirty="0"/>
              <a:t>抽象構文木</a:t>
            </a:r>
            <a:endParaRPr kumimoji="1" lang="ja-JP" altLang="en-US" dirty="0"/>
          </a:p>
        </p:txBody>
      </p:sp>
      <p:sp>
        <p:nvSpPr>
          <p:cNvPr id="6" name="テキスト ボックス 5">
            <a:extLst>
              <a:ext uri="{FF2B5EF4-FFF2-40B4-BE49-F238E27FC236}">
                <a16:creationId xmlns:a16="http://schemas.microsoft.com/office/drawing/2014/main" id="{F0080238-8475-E442-A930-132BA4FF3D1E}"/>
              </a:ext>
            </a:extLst>
          </p:cNvPr>
          <p:cNvSpPr txBox="1"/>
          <p:nvPr/>
        </p:nvSpPr>
        <p:spPr>
          <a:xfrm>
            <a:off x="2291016" y="2951024"/>
            <a:ext cx="2283048" cy="307777"/>
          </a:xfrm>
          <a:prstGeom prst="rect">
            <a:avLst/>
          </a:prstGeom>
          <a:noFill/>
        </p:spPr>
        <p:txBody>
          <a:bodyPr wrap="square" rtlCol="0">
            <a:spAutoFit/>
          </a:bodyPr>
          <a:lstStyle/>
          <a:p>
            <a:r>
              <a:rPr kumimoji="1" lang="en-US" altLang="ja-JP" sz="1400" dirty="0"/>
              <a:t>Abstract Syntax Tree,  AST</a:t>
            </a:r>
            <a:endParaRPr kumimoji="1" lang="ja-JP" altLang="en-US" sz="1400" dirty="0"/>
          </a:p>
        </p:txBody>
      </p:sp>
      <p:sp>
        <p:nvSpPr>
          <p:cNvPr id="7" name="テキスト ボックス 6">
            <a:extLst>
              <a:ext uri="{FF2B5EF4-FFF2-40B4-BE49-F238E27FC236}">
                <a16:creationId xmlns:a16="http://schemas.microsoft.com/office/drawing/2014/main" id="{260D7198-3ABA-1E4D-9B39-1BAB4E536897}"/>
              </a:ext>
            </a:extLst>
          </p:cNvPr>
          <p:cNvSpPr txBox="1"/>
          <p:nvPr/>
        </p:nvSpPr>
        <p:spPr>
          <a:xfrm>
            <a:off x="4873144" y="2488496"/>
            <a:ext cx="1570360" cy="369332"/>
          </a:xfrm>
          <a:prstGeom prst="rect">
            <a:avLst/>
          </a:prstGeom>
          <a:noFill/>
        </p:spPr>
        <p:txBody>
          <a:bodyPr wrap="square" rtlCol="0">
            <a:spAutoFit/>
          </a:bodyPr>
          <a:lstStyle/>
          <a:p>
            <a:r>
              <a:rPr lang="ja-JP" altLang="en-US" dirty="0">
                <a:solidFill>
                  <a:srgbClr val="000000"/>
                </a:solidFill>
              </a:rPr>
              <a:t>バイトコード</a:t>
            </a:r>
            <a:endParaRPr kumimoji="1" lang="ja-JP" altLang="en-US" dirty="0">
              <a:solidFill>
                <a:srgbClr val="000000"/>
              </a:solidFill>
            </a:endParaRPr>
          </a:p>
        </p:txBody>
      </p:sp>
      <p:sp>
        <p:nvSpPr>
          <p:cNvPr id="8" name="テキスト ボックス 7">
            <a:extLst>
              <a:ext uri="{FF2B5EF4-FFF2-40B4-BE49-F238E27FC236}">
                <a16:creationId xmlns:a16="http://schemas.microsoft.com/office/drawing/2014/main" id="{B16D8F26-6E3E-B041-BBB3-D9B0E0E7BB5F}"/>
              </a:ext>
            </a:extLst>
          </p:cNvPr>
          <p:cNvSpPr txBox="1"/>
          <p:nvPr/>
        </p:nvSpPr>
        <p:spPr>
          <a:xfrm>
            <a:off x="4905400" y="3611921"/>
            <a:ext cx="1517784" cy="738664"/>
          </a:xfrm>
          <a:prstGeom prst="rect">
            <a:avLst/>
          </a:prstGeom>
          <a:noFill/>
          <a:ln>
            <a:solidFill>
              <a:schemeClr val="tx1"/>
            </a:solidFill>
          </a:ln>
        </p:spPr>
        <p:txBody>
          <a:bodyPr wrap="square" rtlCol="0">
            <a:spAutoFit/>
          </a:bodyPr>
          <a:lstStyle/>
          <a:p>
            <a:r>
              <a:rPr kumimoji="1" lang="en-US" altLang="ja-JP" sz="1400" dirty="0"/>
              <a:t>LOAD_CONST 3</a:t>
            </a:r>
          </a:p>
          <a:p>
            <a:r>
              <a:rPr kumimoji="1" lang="en-US" altLang="ja-JP" sz="1400" dirty="0"/>
              <a:t>LOAD_CONST 4</a:t>
            </a:r>
          </a:p>
          <a:p>
            <a:r>
              <a:rPr lang="en-US" altLang="ja-JP" sz="1400" dirty="0"/>
              <a:t>BINARY_ADD</a:t>
            </a:r>
            <a:endParaRPr kumimoji="1" lang="ja-JP" altLang="en-US" sz="1400" dirty="0"/>
          </a:p>
        </p:txBody>
      </p:sp>
      <p:sp>
        <p:nvSpPr>
          <p:cNvPr id="9" name="テキスト ボックス 8">
            <a:extLst>
              <a:ext uri="{FF2B5EF4-FFF2-40B4-BE49-F238E27FC236}">
                <a16:creationId xmlns:a16="http://schemas.microsoft.com/office/drawing/2014/main" id="{9832F8B4-B89B-3844-9C17-C6ACC5B31527}"/>
              </a:ext>
            </a:extLst>
          </p:cNvPr>
          <p:cNvSpPr txBox="1"/>
          <p:nvPr/>
        </p:nvSpPr>
        <p:spPr>
          <a:xfrm>
            <a:off x="4913784" y="2961184"/>
            <a:ext cx="1306200" cy="338554"/>
          </a:xfrm>
          <a:prstGeom prst="rect">
            <a:avLst/>
          </a:prstGeom>
          <a:noFill/>
        </p:spPr>
        <p:txBody>
          <a:bodyPr wrap="square" rtlCol="0">
            <a:spAutoFit/>
          </a:bodyPr>
          <a:lstStyle/>
          <a:p>
            <a:pPr algn="ctr"/>
            <a:r>
              <a:rPr lang="en-US" altLang="ja-JP" sz="1600" dirty="0"/>
              <a:t>Byte Code</a:t>
            </a:r>
            <a:endParaRPr kumimoji="1" lang="ja-JP" altLang="en-US" sz="1600" dirty="0"/>
          </a:p>
        </p:txBody>
      </p:sp>
      <p:sp>
        <p:nvSpPr>
          <p:cNvPr id="10" name="テキスト ボックス 9">
            <a:extLst>
              <a:ext uri="{FF2B5EF4-FFF2-40B4-BE49-F238E27FC236}">
                <a16:creationId xmlns:a16="http://schemas.microsoft.com/office/drawing/2014/main" id="{F875843D-402E-A74B-AE1B-9FF35057AE55}"/>
              </a:ext>
            </a:extLst>
          </p:cNvPr>
          <p:cNvSpPr txBox="1"/>
          <p:nvPr/>
        </p:nvSpPr>
        <p:spPr>
          <a:xfrm>
            <a:off x="298459" y="2869908"/>
            <a:ext cx="1401979" cy="584775"/>
          </a:xfrm>
          <a:prstGeom prst="rect">
            <a:avLst/>
          </a:prstGeom>
          <a:noFill/>
        </p:spPr>
        <p:txBody>
          <a:bodyPr wrap="square" rtlCol="0">
            <a:spAutoFit/>
          </a:bodyPr>
          <a:lstStyle/>
          <a:p>
            <a:r>
              <a:rPr kumimoji="1" lang="en-US" altLang="ja-JP" sz="1600" dirty="0"/>
              <a:t>Programming Language</a:t>
            </a:r>
            <a:endParaRPr kumimoji="1" lang="ja-JP" altLang="en-US" sz="1600" dirty="0"/>
          </a:p>
        </p:txBody>
      </p:sp>
      <p:sp>
        <p:nvSpPr>
          <p:cNvPr id="11" name="下矢印 10">
            <a:extLst>
              <a:ext uri="{FF2B5EF4-FFF2-40B4-BE49-F238E27FC236}">
                <a16:creationId xmlns:a16="http://schemas.microsoft.com/office/drawing/2014/main" id="{34483BC9-5D11-8546-B044-90D22E8692C0}"/>
              </a:ext>
            </a:extLst>
          </p:cNvPr>
          <p:cNvSpPr/>
          <p:nvPr/>
        </p:nvSpPr>
        <p:spPr>
          <a:xfrm rot="16200000">
            <a:off x="1653555" y="384781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下矢印 11">
            <a:extLst>
              <a:ext uri="{FF2B5EF4-FFF2-40B4-BE49-F238E27FC236}">
                <a16:creationId xmlns:a16="http://schemas.microsoft.com/office/drawing/2014/main" id="{837F75AF-5B2A-454E-ADE2-14FD81DF4C7F}"/>
              </a:ext>
            </a:extLst>
          </p:cNvPr>
          <p:cNvSpPr/>
          <p:nvPr/>
        </p:nvSpPr>
        <p:spPr>
          <a:xfrm rot="16200000">
            <a:off x="4336395" y="3857973"/>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3" name="図 12">
            <a:extLst>
              <a:ext uri="{FF2B5EF4-FFF2-40B4-BE49-F238E27FC236}">
                <a16:creationId xmlns:a16="http://schemas.microsoft.com/office/drawing/2014/main" id="{A436F2ED-2DF0-F440-AD90-A391BFCC873B}"/>
              </a:ext>
            </a:extLst>
          </p:cNvPr>
          <p:cNvPicPr>
            <a:picLocks noChangeAspect="1"/>
          </p:cNvPicPr>
          <p:nvPr/>
        </p:nvPicPr>
        <p:blipFill>
          <a:blip r:embed="rId2"/>
          <a:stretch>
            <a:fillRect/>
          </a:stretch>
        </p:blipFill>
        <p:spPr>
          <a:xfrm>
            <a:off x="7801601" y="3822968"/>
            <a:ext cx="616136" cy="755068"/>
          </a:xfrm>
          <a:prstGeom prst="rect">
            <a:avLst/>
          </a:prstGeom>
        </p:spPr>
      </p:pic>
      <p:sp>
        <p:nvSpPr>
          <p:cNvPr id="15" name="円/楕円 26">
            <a:extLst>
              <a:ext uri="{FF2B5EF4-FFF2-40B4-BE49-F238E27FC236}">
                <a16:creationId xmlns:a16="http://schemas.microsoft.com/office/drawing/2014/main" id="{0B815EE6-D40E-4246-BE06-D64C0A00C386}"/>
              </a:ext>
            </a:extLst>
          </p:cNvPr>
          <p:cNvSpPr/>
          <p:nvPr/>
        </p:nvSpPr>
        <p:spPr>
          <a:xfrm>
            <a:off x="7053104" y="3406408"/>
            <a:ext cx="1798320" cy="121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下矢印 15">
            <a:extLst>
              <a:ext uri="{FF2B5EF4-FFF2-40B4-BE49-F238E27FC236}">
                <a16:creationId xmlns:a16="http://schemas.microsoft.com/office/drawing/2014/main" id="{2B53633B-6742-2E49-994D-886E79E458FC}"/>
              </a:ext>
            </a:extLst>
          </p:cNvPr>
          <p:cNvSpPr/>
          <p:nvPr/>
        </p:nvSpPr>
        <p:spPr>
          <a:xfrm rot="16200000">
            <a:off x="6551276" y="3857972"/>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テキスト ボックス 16">
            <a:extLst>
              <a:ext uri="{FF2B5EF4-FFF2-40B4-BE49-F238E27FC236}">
                <a16:creationId xmlns:a16="http://schemas.microsoft.com/office/drawing/2014/main" id="{365D7080-7203-E346-8916-7FAD9796EF70}"/>
              </a:ext>
            </a:extLst>
          </p:cNvPr>
          <p:cNvSpPr txBox="1"/>
          <p:nvPr/>
        </p:nvSpPr>
        <p:spPr>
          <a:xfrm>
            <a:off x="7260744" y="2488496"/>
            <a:ext cx="1458600" cy="369332"/>
          </a:xfrm>
          <a:prstGeom prst="rect">
            <a:avLst/>
          </a:prstGeom>
          <a:noFill/>
        </p:spPr>
        <p:txBody>
          <a:bodyPr wrap="square" rtlCol="0">
            <a:spAutoFit/>
          </a:bodyPr>
          <a:lstStyle/>
          <a:p>
            <a:r>
              <a:rPr lang="ja-JP" altLang="en-US" dirty="0">
                <a:solidFill>
                  <a:srgbClr val="000000"/>
                </a:solidFill>
              </a:rPr>
              <a:t>仮想マシン</a:t>
            </a:r>
            <a:endParaRPr kumimoji="1" lang="ja-JP" altLang="en-US" dirty="0">
              <a:solidFill>
                <a:srgbClr val="000000"/>
              </a:solidFill>
            </a:endParaRPr>
          </a:p>
        </p:txBody>
      </p:sp>
      <p:sp>
        <p:nvSpPr>
          <p:cNvPr id="18" name="テキスト ボックス 17">
            <a:extLst>
              <a:ext uri="{FF2B5EF4-FFF2-40B4-BE49-F238E27FC236}">
                <a16:creationId xmlns:a16="http://schemas.microsoft.com/office/drawing/2014/main" id="{23C0567C-03AD-4647-852C-CC6636C46EEF}"/>
              </a:ext>
            </a:extLst>
          </p:cNvPr>
          <p:cNvSpPr txBox="1"/>
          <p:nvPr/>
        </p:nvSpPr>
        <p:spPr>
          <a:xfrm>
            <a:off x="6986424" y="2920544"/>
            <a:ext cx="1966600" cy="338554"/>
          </a:xfrm>
          <a:prstGeom prst="rect">
            <a:avLst/>
          </a:prstGeom>
          <a:noFill/>
        </p:spPr>
        <p:txBody>
          <a:bodyPr wrap="square" rtlCol="0">
            <a:spAutoFit/>
          </a:bodyPr>
          <a:lstStyle/>
          <a:p>
            <a:pPr algn="ctr"/>
            <a:r>
              <a:rPr lang="en-US" altLang="ja-JP" sz="1600" dirty="0"/>
              <a:t>Virtual Machine, VM</a:t>
            </a:r>
            <a:endParaRPr kumimoji="1" lang="ja-JP" altLang="en-US" sz="1600" dirty="0"/>
          </a:p>
        </p:txBody>
      </p:sp>
      <p:sp>
        <p:nvSpPr>
          <p:cNvPr id="20" name="テキスト ボックス 19">
            <a:extLst>
              <a:ext uri="{FF2B5EF4-FFF2-40B4-BE49-F238E27FC236}">
                <a16:creationId xmlns:a16="http://schemas.microsoft.com/office/drawing/2014/main" id="{ED380A06-0417-F348-AD60-813389AD9C99}"/>
              </a:ext>
            </a:extLst>
          </p:cNvPr>
          <p:cNvSpPr txBox="1"/>
          <p:nvPr/>
        </p:nvSpPr>
        <p:spPr>
          <a:xfrm>
            <a:off x="7355731" y="3568968"/>
            <a:ext cx="1261884" cy="276999"/>
          </a:xfrm>
          <a:prstGeom prst="rect">
            <a:avLst/>
          </a:prstGeom>
          <a:noFill/>
        </p:spPr>
        <p:txBody>
          <a:bodyPr wrap="none" rtlCol="0">
            <a:spAutoFit/>
          </a:bodyPr>
          <a:lstStyle/>
          <a:p>
            <a:r>
              <a:rPr kumimoji="1" lang="ja-JP" altLang="en-US" sz="1200"/>
              <a:t>計算機が読める</a:t>
            </a:r>
          </a:p>
        </p:txBody>
      </p:sp>
      <p:grpSp>
        <p:nvGrpSpPr>
          <p:cNvPr id="21" name="グループ化 20">
            <a:extLst>
              <a:ext uri="{FF2B5EF4-FFF2-40B4-BE49-F238E27FC236}">
                <a16:creationId xmlns:a16="http://schemas.microsoft.com/office/drawing/2014/main" id="{D79BABF5-6519-894F-B553-7857A61FAEBE}"/>
              </a:ext>
            </a:extLst>
          </p:cNvPr>
          <p:cNvGrpSpPr/>
          <p:nvPr/>
        </p:nvGrpSpPr>
        <p:grpSpPr>
          <a:xfrm>
            <a:off x="2602715" y="3661996"/>
            <a:ext cx="1728192" cy="1152128"/>
            <a:chOff x="2339752" y="2780928"/>
            <a:chExt cx="1944216" cy="1296144"/>
          </a:xfrm>
        </p:grpSpPr>
        <p:sp>
          <p:nvSpPr>
            <p:cNvPr id="22" name="円/楕円 36">
              <a:extLst>
                <a:ext uri="{FF2B5EF4-FFF2-40B4-BE49-F238E27FC236}">
                  <a16:creationId xmlns:a16="http://schemas.microsoft.com/office/drawing/2014/main" id="{AB7755D6-A814-5744-983F-E6CB6AFE0E22}"/>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23" name="円/楕円 37">
              <a:extLst>
                <a:ext uri="{FF2B5EF4-FFF2-40B4-BE49-F238E27FC236}">
                  <a16:creationId xmlns:a16="http://schemas.microsoft.com/office/drawing/2014/main" id="{4323BC04-06B6-784D-B355-5D3CF2B9C503}"/>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24" name="円/楕円 38">
              <a:extLst>
                <a:ext uri="{FF2B5EF4-FFF2-40B4-BE49-F238E27FC236}">
                  <a16:creationId xmlns:a16="http://schemas.microsoft.com/office/drawing/2014/main" id="{162CFF6F-ACF7-FE46-9AF0-C2E35852AE94}"/>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25" name="直線コネクタ 24">
              <a:extLst>
                <a:ext uri="{FF2B5EF4-FFF2-40B4-BE49-F238E27FC236}">
                  <a16:creationId xmlns:a16="http://schemas.microsoft.com/office/drawing/2014/main" id="{366405ED-FA3B-1E48-9467-D6A611A941A0}"/>
                </a:ext>
              </a:extLst>
            </p:cNvPr>
            <p:cNvCxnSpPr>
              <a:cxnSpLocks/>
              <a:stCxn id="23" idx="3"/>
              <a:endCxn id="22"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0BE2397-D8B1-C345-965F-99C3F90E2D0F}"/>
                </a:ext>
              </a:extLst>
            </p:cNvPr>
            <p:cNvCxnSpPr>
              <a:stCxn id="23" idx="5"/>
              <a:endCxn id="24"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テキスト ボックス 26">
            <a:extLst>
              <a:ext uri="{FF2B5EF4-FFF2-40B4-BE49-F238E27FC236}">
                <a16:creationId xmlns:a16="http://schemas.microsoft.com/office/drawing/2014/main" id="{5301DB1C-A295-BE47-9593-3D6FE6DAA2ED}"/>
              </a:ext>
            </a:extLst>
          </p:cNvPr>
          <p:cNvSpPr txBox="1"/>
          <p:nvPr/>
        </p:nvSpPr>
        <p:spPr>
          <a:xfrm>
            <a:off x="226451" y="3734004"/>
            <a:ext cx="1499128" cy="646331"/>
          </a:xfrm>
          <a:prstGeom prst="rect">
            <a:avLst/>
          </a:prstGeom>
          <a:noFill/>
        </p:spPr>
        <p:txBody>
          <a:bodyPr wrap="none" rtlCol="0">
            <a:spAutoFit/>
          </a:bodyPr>
          <a:lstStyle/>
          <a:p>
            <a:r>
              <a:rPr kumimoji="1" lang="en-US" altLang="ja-JP" sz="3600"/>
              <a:t>"3 + 4"</a:t>
            </a:r>
            <a:endParaRPr kumimoji="1" lang="ja-JP" altLang="en-US" sz="3600"/>
          </a:p>
        </p:txBody>
      </p:sp>
      <p:sp>
        <p:nvSpPr>
          <p:cNvPr id="28" name="角丸四角形 27"/>
          <p:cNvSpPr/>
          <p:nvPr/>
        </p:nvSpPr>
        <p:spPr>
          <a:xfrm>
            <a:off x="7020272" y="2420888"/>
            <a:ext cx="1944216" cy="244827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7236296" y="1988840"/>
            <a:ext cx="1338828" cy="369332"/>
          </a:xfrm>
          <a:prstGeom prst="rect">
            <a:avLst/>
          </a:prstGeom>
          <a:noFill/>
        </p:spPr>
        <p:txBody>
          <a:bodyPr wrap="none" rtlCol="0">
            <a:spAutoFit/>
          </a:bodyPr>
          <a:lstStyle/>
          <a:p>
            <a:r>
              <a:rPr lang="ja-JP" altLang="en-US" dirty="0" smtClean="0"/>
              <a:t>ここを作る</a:t>
            </a:r>
            <a:endParaRPr kumimoji="1" lang="ja-JP" altLang="en-US" dirty="0"/>
          </a:p>
        </p:txBody>
      </p:sp>
    </p:spTree>
    <p:extLst>
      <p:ext uri="{BB962C8B-B14F-4D97-AF65-F5344CB8AC3E}">
        <p14:creationId xmlns:p14="http://schemas.microsoft.com/office/powerpoint/2010/main" val="3981395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p:txBody>
          <a:bodyPr/>
          <a:lstStyle/>
          <a:p>
            <a:r>
              <a:rPr kumimoji="1" lang="ja-JP" altLang="en-US" dirty="0" smtClean="0"/>
              <a:t>発展課題：逆ポーランド記法へ変換</a:t>
            </a:r>
            <a:endParaRPr kumimoji="1" lang="ja-JP" altLang="en-US" dirty="0"/>
          </a:p>
        </p:txBody>
      </p:sp>
      <p:sp>
        <p:nvSpPr>
          <p:cNvPr id="3" name="テキスト ボックス 2">
            <a:extLst>
              <a:ext uri="{FF2B5EF4-FFF2-40B4-BE49-F238E27FC236}">
                <a16:creationId xmlns:a16="http://schemas.microsoft.com/office/drawing/2014/main" id="{EB771F78-0A20-134B-BEA2-FD8D5B5BAE48}"/>
              </a:ext>
            </a:extLst>
          </p:cNvPr>
          <p:cNvSpPr txBox="1"/>
          <p:nvPr/>
        </p:nvSpPr>
        <p:spPr>
          <a:xfrm>
            <a:off x="363280" y="1657503"/>
            <a:ext cx="1331640" cy="369332"/>
          </a:xfrm>
          <a:prstGeom prst="rect">
            <a:avLst/>
          </a:prstGeom>
          <a:noFill/>
        </p:spPr>
        <p:txBody>
          <a:bodyPr wrap="square" rtlCol="0">
            <a:spAutoFit/>
          </a:bodyPr>
          <a:lstStyle/>
          <a:p>
            <a:r>
              <a:rPr lang="ja-JP" altLang="en-US" dirty="0"/>
              <a:t>プログラム</a:t>
            </a:r>
            <a:endParaRPr kumimoji="1" lang="ja-JP" altLang="en-US" dirty="0"/>
          </a:p>
        </p:txBody>
      </p:sp>
      <p:sp>
        <p:nvSpPr>
          <p:cNvPr id="4" name="テキスト ボックス 3">
            <a:extLst>
              <a:ext uri="{FF2B5EF4-FFF2-40B4-BE49-F238E27FC236}">
                <a16:creationId xmlns:a16="http://schemas.microsoft.com/office/drawing/2014/main" id="{0F08ABD9-B6C3-5C48-A070-2E07706F4428}"/>
              </a:ext>
            </a:extLst>
          </p:cNvPr>
          <p:cNvSpPr txBox="1"/>
          <p:nvPr/>
        </p:nvSpPr>
        <p:spPr>
          <a:xfrm>
            <a:off x="2810664" y="1657503"/>
            <a:ext cx="1440160" cy="369332"/>
          </a:xfrm>
          <a:prstGeom prst="rect">
            <a:avLst/>
          </a:prstGeom>
          <a:noFill/>
        </p:spPr>
        <p:txBody>
          <a:bodyPr wrap="square" rtlCol="0">
            <a:spAutoFit/>
          </a:bodyPr>
          <a:lstStyle/>
          <a:p>
            <a:r>
              <a:rPr lang="ja-JP" altLang="en-US" dirty="0"/>
              <a:t>抽象構文木</a:t>
            </a:r>
            <a:endParaRPr kumimoji="1" lang="ja-JP" altLang="en-US" dirty="0"/>
          </a:p>
        </p:txBody>
      </p:sp>
      <p:sp>
        <p:nvSpPr>
          <p:cNvPr id="5" name="テキスト ボックス 4">
            <a:extLst>
              <a:ext uri="{FF2B5EF4-FFF2-40B4-BE49-F238E27FC236}">
                <a16:creationId xmlns:a16="http://schemas.microsoft.com/office/drawing/2014/main" id="{F0080238-8475-E442-A930-132BA4FF3D1E}"/>
              </a:ext>
            </a:extLst>
          </p:cNvPr>
          <p:cNvSpPr txBox="1"/>
          <p:nvPr/>
        </p:nvSpPr>
        <p:spPr>
          <a:xfrm>
            <a:off x="2389664" y="2120031"/>
            <a:ext cx="2283048" cy="307777"/>
          </a:xfrm>
          <a:prstGeom prst="rect">
            <a:avLst/>
          </a:prstGeom>
          <a:noFill/>
        </p:spPr>
        <p:txBody>
          <a:bodyPr wrap="square" rtlCol="0">
            <a:spAutoFit/>
          </a:bodyPr>
          <a:lstStyle/>
          <a:p>
            <a:r>
              <a:rPr kumimoji="1" lang="en-US" altLang="ja-JP" sz="1400" dirty="0"/>
              <a:t>Abstract Syntax Tree,  AST</a:t>
            </a:r>
            <a:endParaRPr kumimoji="1" lang="ja-JP" altLang="en-US" sz="1400" dirty="0"/>
          </a:p>
        </p:txBody>
      </p:sp>
      <p:sp>
        <p:nvSpPr>
          <p:cNvPr id="6" name="テキスト ボックス 5">
            <a:extLst>
              <a:ext uri="{FF2B5EF4-FFF2-40B4-BE49-F238E27FC236}">
                <a16:creationId xmlns:a16="http://schemas.microsoft.com/office/drawing/2014/main" id="{260D7198-3ABA-1E4D-9B39-1BAB4E536897}"/>
              </a:ext>
            </a:extLst>
          </p:cNvPr>
          <p:cNvSpPr txBox="1"/>
          <p:nvPr/>
        </p:nvSpPr>
        <p:spPr>
          <a:xfrm>
            <a:off x="4971792" y="1657503"/>
            <a:ext cx="1570360" cy="369332"/>
          </a:xfrm>
          <a:prstGeom prst="rect">
            <a:avLst/>
          </a:prstGeom>
          <a:noFill/>
        </p:spPr>
        <p:txBody>
          <a:bodyPr wrap="square" rtlCol="0">
            <a:spAutoFit/>
          </a:bodyPr>
          <a:lstStyle/>
          <a:p>
            <a:r>
              <a:rPr lang="ja-JP" altLang="en-US" dirty="0">
                <a:solidFill>
                  <a:srgbClr val="000000"/>
                </a:solidFill>
              </a:rPr>
              <a:t>バイトコード</a:t>
            </a:r>
            <a:endParaRPr kumimoji="1" lang="ja-JP" altLang="en-US" dirty="0">
              <a:solidFill>
                <a:srgbClr val="000000"/>
              </a:solidFill>
            </a:endParaRPr>
          </a:p>
        </p:txBody>
      </p:sp>
      <p:sp>
        <p:nvSpPr>
          <p:cNvPr id="7" name="テキスト ボックス 6">
            <a:extLst>
              <a:ext uri="{FF2B5EF4-FFF2-40B4-BE49-F238E27FC236}">
                <a16:creationId xmlns:a16="http://schemas.microsoft.com/office/drawing/2014/main" id="{B16D8F26-6E3E-B041-BBB3-D9B0E0E7BB5F}"/>
              </a:ext>
            </a:extLst>
          </p:cNvPr>
          <p:cNvSpPr txBox="1"/>
          <p:nvPr/>
        </p:nvSpPr>
        <p:spPr>
          <a:xfrm>
            <a:off x="5004048" y="2780928"/>
            <a:ext cx="1517784" cy="738664"/>
          </a:xfrm>
          <a:prstGeom prst="rect">
            <a:avLst/>
          </a:prstGeom>
          <a:noFill/>
          <a:ln>
            <a:solidFill>
              <a:schemeClr val="tx1"/>
            </a:solidFill>
          </a:ln>
        </p:spPr>
        <p:txBody>
          <a:bodyPr wrap="square" rtlCol="0">
            <a:spAutoFit/>
          </a:bodyPr>
          <a:lstStyle/>
          <a:p>
            <a:r>
              <a:rPr kumimoji="1" lang="en-US" altLang="ja-JP" sz="1400" dirty="0"/>
              <a:t>LOAD_CONST 3</a:t>
            </a:r>
          </a:p>
          <a:p>
            <a:r>
              <a:rPr kumimoji="1" lang="en-US" altLang="ja-JP" sz="1400" dirty="0"/>
              <a:t>LOAD_CONST 4</a:t>
            </a:r>
          </a:p>
          <a:p>
            <a:r>
              <a:rPr lang="en-US" altLang="ja-JP" sz="1400" dirty="0"/>
              <a:t>BINARY_ADD</a:t>
            </a:r>
            <a:endParaRPr kumimoji="1" lang="ja-JP" altLang="en-US" sz="1400" dirty="0"/>
          </a:p>
        </p:txBody>
      </p:sp>
      <p:sp>
        <p:nvSpPr>
          <p:cNvPr id="8" name="テキスト ボックス 7">
            <a:extLst>
              <a:ext uri="{FF2B5EF4-FFF2-40B4-BE49-F238E27FC236}">
                <a16:creationId xmlns:a16="http://schemas.microsoft.com/office/drawing/2014/main" id="{9832F8B4-B89B-3844-9C17-C6ACC5B31527}"/>
              </a:ext>
            </a:extLst>
          </p:cNvPr>
          <p:cNvSpPr txBox="1"/>
          <p:nvPr/>
        </p:nvSpPr>
        <p:spPr>
          <a:xfrm>
            <a:off x="5012432" y="2130191"/>
            <a:ext cx="1306200" cy="338554"/>
          </a:xfrm>
          <a:prstGeom prst="rect">
            <a:avLst/>
          </a:prstGeom>
          <a:noFill/>
        </p:spPr>
        <p:txBody>
          <a:bodyPr wrap="square" rtlCol="0">
            <a:spAutoFit/>
          </a:bodyPr>
          <a:lstStyle/>
          <a:p>
            <a:pPr algn="ctr"/>
            <a:r>
              <a:rPr lang="en-US" altLang="ja-JP" sz="1600" dirty="0"/>
              <a:t>Byte Code</a:t>
            </a:r>
            <a:endParaRPr kumimoji="1" lang="ja-JP" altLang="en-US" sz="1600" dirty="0"/>
          </a:p>
        </p:txBody>
      </p:sp>
      <p:sp>
        <p:nvSpPr>
          <p:cNvPr id="9" name="テキスト ボックス 8">
            <a:extLst>
              <a:ext uri="{FF2B5EF4-FFF2-40B4-BE49-F238E27FC236}">
                <a16:creationId xmlns:a16="http://schemas.microsoft.com/office/drawing/2014/main" id="{F875843D-402E-A74B-AE1B-9FF35057AE55}"/>
              </a:ext>
            </a:extLst>
          </p:cNvPr>
          <p:cNvSpPr txBox="1"/>
          <p:nvPr/>
        </p:nvSpPr>
        <p:spPr>
          <a:xfrm>
            <a:off x="397107" y="2038915"/>
            <a:ext cx="1401979" cy="584775"/>
          </a:xfrm>
          <a:prstGeom prst="rect">
            <a:avLst/>
          </a:prstGeom>
          <a:noFill/>
        </p:spPr>
        <p:txBody>
          <a:bodyPr wrap="square" rtlCol="0">
            <a:spAutoFit/>
          </a:bodyPr>
          <a:lstStyle/>
          <a:p>
            <a:r>
              <a:rPr kumimoji="1" lang="en-US" altLang="ja-JP" sz="1600" dirty="0"/>
              <a:t>Programming Language</a:t>
            </a:r>
            <a:endParaRPr kumimoji="1" lang="ja-JP" altLang="en-US" sz="1600" dirty="0"/>
          </a:p>
        </p:txBody>
      </p:sp>
      <p:sp>
        <p:nvSpPr>
          <p:cNvPr id="10" name="下矢印 9">
            <a:extLst>
              <a:ext uri="{FF2B5EF4-FFF2-40B4-BE49-F238E27FC236}">
                <a16:creationId xmlns:a16="http://schemas.microsoft.com/office/drawing/2014/main" id="{34483BC9-5D11-8546-B044-90D22E8692C0}"/>
              </a:ext>
            </a:extLst>
          </p:cNvPr>
          <p:cNvSpPr/>
          <p:nvPr/>
        </p:nvSpPr>
        <p:spPr>
          <a:xfrm rot="16200000">
            <a:off x="1752203" y="3016820"/>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下矢印 10">
            <a:extLst>
              <a:ext uri="{FF2B5EF4-FFF2-40B4-BE49-F238E27FC236}">
                <a16:creationId xmlns:a16="http://schemas.microsoft.com/office/drawing/2014/main" id="{837F75AF-5B2A-454E-ADE2-14FD81DF4C7F}"/>
              </a:ext>
            </a:extLst>
          </p:cNvPr>
          <p:cNvSpPr/>
          <p:nvPr/>
        </p:nvSpPr>
        <p:spPr>
          <a:xfrm rot="16200000">
            <a:off x="4435043" y="3026980"/>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2" name="図 11">
            <a:extLst>
              <a:ext uri="{FF2B5EF4-FFF2-40B4-BE49-F238E27FC236}">
                <a16:creationId xmlns:a16="http://schemas.microsoft.com/office/drawing/2014/main" id="{A436F2ED-2DF0-F440-AD90-A391BFCC873B}"/>
              </a:ext>
            </a:extLst>
          </p:cNvPr>
          <p:cNvPicPr>
            <a:picLocks noChangeAspect="1"/>
          </p:cNvPicPr>
          <p:nvPr/>
        </p:nvPicPr>
        <p:blipFill>
          <a:blip r:embed="rId2"/>
          <a:stretch>
            <a:fillRect/>
          </a:stretch>
        </p:blipFill>
        <p:spPr>
          <a:xfrm>
            <a:off x="7900249" y="2991975"/>
            <a:ext cx="616136" cy="755068"/>
          </a:xfrm>
          <a:prstGeom prst="rect">
            <a:avLst/>
          </a:prstGeom>
        </p:spPr>
      </p:pic>
      <p:sp>
        <p:nvSpPr>
          <p:cNvPr id="13" name="円/楕円 26">
            <a:extLst>
              <a:ext uri="{FF2B5EF4-FFF2-40B4-BE49-F238E27FC236}">
                <a16:creationId xmlns:a16="http://schemas.microsoft.com/office/drawing/2014/main" id="{0B815EE6-D40E-4246-BE06-D64C0A00C386}"/>
              </a:ext>
            </a:extLst>
          </p:cNvPr>
          <p:cNvSpPr/>
          <p:nvPr/>
        </p:nvSpPr>
        <p:spPr>
          <a:xfrm>
            <a:off x="7151752" y="2575415"/>
            <a:ext cx="1798320" cy="121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下矢印 13">
            <a:extLst>
              <a:ext uri="{FF2B5EF4-FFF2-40B4-BE49-F238E27FC236}">
                <a16:creationId xmlns:a16="http://schemas.microsoft.com/office/drawing/2014/main" id="{2B53633B-6742-2E49-994D-886E79E458FC}"/>
              </a:ext>
            </a:extLst>
          </p:cNvPr>
          <p:cNvSpPr/>
          <p:nvPr/>
        </p:nvSpPr>
        <p:spPr>
          <a:xfrm rot="16200000">
            <a:off x="6649924" y="3026979"/>
            <a:ext cx="432440" cy="36705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ボックス 14">
            <a:extLst>
              <a:ext uri="{FF2B5EF4-FFF2-40B4-BE49-F238E27FC236}">
                <a16:creationId xmlns:a16="http://schemas.microsoft.com/office/drawing/2014/main" id="{365D7080-7203-E346-8916-7FAD9796EF70}"/>
              </a:ext>
            </a:extLst>
          </p:cNvPr>
          <p:cNvSpPr txBox="1"/>
          <p:nvPr/>
        </p:nvSpPr>
        <p:spPr>
          <a:xfrm>
            <a:off x="7359392" y="1657503"/>
            <a:ext cx="1458600" cy="369332"/>
          </a:xfrm>
          <a:prstGeom prst="rect">
            <a:avLst/>
          </a:prstGeom>
          <a:noFill/>
        </p:spPr>
        <p:txBody>
          <a:bodyPr wrap="square" rtlCol="0">
            <a:spAutoFit/>
          </a:bodyPr>
          <a:lstStyle/>
          <a:p>
            <a:r>
              <a:rPr lang="ja-JP" altLang="en-US" dirty="0">
                <a:solidFill>
                  <a:srgbClr val="000000"/>
                </a:solidFill>
              </a:rPr>
              <a:t>仮想マシン</a:t>
            </a:r>
            <a:endParaRPr kumimoji="1" lang="ja-JP" altLang="en-US" dirty="0">
              <a:solidFill>
                <a:srgbClr val="000000"/>
              </a:solidFill>
            </a:endParaRPr>
          </a:p>
        </p:txBody>
      </p:sp>
      <p:sp>
        <p:nvSpPr>
          <p:cNvPr id="16" name="テキスト ボックス 15">
            <a:extLst>
              <a:ext uri="{FF2B5EF4-FFF2-40B4-BE49-F238E27FC236}">
                <a16:creationId xmlns:a16="http://schemas.microsoft.com/office/drawing/2014/main" id="{23C0567C-03AD-4647-852C-CC6636C46EEF}"/>
              </a:ext>
            </a:extLst>
          </p:cNvPr>
          <p:cNvSpPr txBox="1"/>
          <p:nvPr/>
        </p:nvSpPr>
        <p:spPr>
          <a:xfrm>
            <a:off x="7085072" y="2089551"/>
            <a:ext cx="1966600" cy="338554"/>
          </a:xfrm>
          <a:prstGeom prst="rect">
            <a:avLst/>
          </a:prstGeom>
          <a:noFill/>
        </p:spPr>
        <p:txBody>
          <a:bodyPr wrap="square" rtlCol="0">
            <a:spAutoFit/>
          </a:bodyPr>
          <a:lstStyle/>
          <a:p>
            <a:pPr algn="ctr"/>
            <a:r>
              <a:rPr lang="en-US" altLang="ja-JP" sz="1600" dirty="0"/>
              <a:t>Virtual Machine, VM</a:t>
            </a:r>
            <a:endParaRPr kumimoji="1" lang="ja-JP" altLang="en-US" sz="1600" dirty="0"/>
          </a:p>
        </p:txBody>
      </p:sp>
      <p:sp>
        <p:nvSpPr>
          <p:cNvPr id="17" name="テキスト ボックス 16">
            <a:extLst>
              <a:ext uri="{FF2B5EF4-FFF2-40B4-BE49-F238E27FC236}">
                <a16:creationId xmlns:a16="http://schemas.microsoft.com/office/drawing/2014/main" id="{ED380A06-0417-F348-AD60-813389AD9C99}"/>
              </a:ext>
            </a:extLst>
          </p:cNvPr>
          <p:cNvSpPr txBox="1"/>
          <p:nvPr/>
        </p:nvSpPr>
        <p:spPr>
          <a:xfrm>
            <a:off x="7454379" y="2737975"/>
            <a:ext cx="1261884" cy="276999"/>
          </a:xfrm>
          <a:prstGeom prst="rect">
            <a:avLst/>
          </a:prstGeom>
          <a:noFill/>
        </p:spPr>
        <p:txBody>
          <a:bodyPr wrap="none" rtlCol="0">
            <a:spAutoFit/>
          </a:bodyPr>
          <a:lstStyle/>
          <a:p>
            <a:r>
              <a:rPr kumimoji="1" lang="ja-JP" altLang="en-US" sz="1200"/>
              <a:t>計算機が読める</a:t>
            </a:r>
          </a:p>
        </p:txBody>
      </p:sp>
      <p:grpSp>
        <p:nvGrpSpPr>
          <p:cNvPr id="18" name="グループ化 17">
            <a:extLst>
              <a:ext uri="{FF2B5EF4-FFF2-40B4-BE49-F238E27FC236}">
                <a16:creationId xmlns:a16="http://schemas.microsoft.com/office/drawing/2014/main" id="{D79BABF5-6519-894F-B553-7857A61FAEBE}"/>
              </a:ext>
            </a:extLst>
          </p:cNvPr>
          <p:cNvGrpSpPr/>
          <p:nvPr/>
        </p:nvGrpSpPr>
        <p:grpSpPr>
          <a:xfrm>
            <a:off x="2701363" y="2831003"/>
            <a:ext cx="1728192" cy="1152128"/>
            <a:chOff x="2339752" y="2780928"/>
            <a:chExt cx="1944216" cy="1296144"/>
          </a:xfrm>
        </p:grpSpPr>
        <p:sp>
          <p:nvSpPr>
            <p:cNvPr id="19" name="円/楕円 36">
              <a:extLst>
                <a:ext uri="{FF2B5EF4-FFF2-40B4-BE49-F238E27FC236}">
                  <a16:creationId xmlns:a16="http://schemas.microsoft.com/office/drawing/2014/main" id="{AB7755D6-A814-5744-983F-E6CB6AFE0E22}"/>
                </a:ext>
              </a:extLst>
            </p:cNvPr>
            <p:cNvSpPr/>
            <p:nvPr/>
          </p:nvSpPr>
          <p:spPr>
            <a:xfrm>
              <a:off x="2339752"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3</a:t>
              </a:r>
            </a:p>
          </p:txBody>
        </p:sp>
        <p:sp>
          <p:nvSpPr>
            <p:cNvPr id="20" name="円/楕円 37">
              <a:extLst>
                <a:ext uri="{FF2B5EF4-FFF2-40B4-BE49-F238E27FC236}">
                  <a16:creationId xmlns:a16="http://schemas.microsoft.com/office/drawing/2014/main" id="{4323BC04-06B6-784D-B355-5D3CF2B9C503}"/>
                </a:ext>
              </a:extLst>
            </p:cNvPr>
            <p:cNvSpPr/>
            <p:nvPr/>
          </p:nvSpPr>
          <p:spPr>
            <a:xfrm>
              <a:off x="2987824" y="278092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a:t>
              </a:r>
            </a:p>
          </p:txBody>
        </p:sp>
        <p:sp>
          <p:nvSpPr>
            <p:cNvPr id="21" name="円/楕円 38">
              <a:extLst>
                <a:ext uri="{FF2B5EF4-FFF2-40B4-BE49-F238E27FC236}">
                  <a16:creationId xmlns:a16="http://schemas.microsoft.com/office/drawing/2014/main" id="{162CFF6F-ACF7-FE46-9AF0-C2E35852AE94}"/>
                </a:ext>
              </a:extLst>
            </p:cNvPr>
            <p:cNvSpPr/>
            <p:nvPr/>
          </p:nvSpPr>
          <p:spPr>
            <a:xfrm>
              <a:off x="3707904" y="3501008"/>
              <a:ext cx="576064" cy="5760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rPr>
                <a:t>4</a:t>
              </a:r>
            </a:p>
          </p:txBody>
        </p:sp>
        <p:cxnSp>
          <p:nvCxnSpPr>
            <p:cNvPr id="22" name="直線コネクタ 21">
              <a:extLst>
                <a:ext uri="{FF2B5EF4-FFF2-40B4-BE49-F238E27FC236}">
                  <a16:creationId xmlns:a16="http://schemas.microsoft.com/office/drawing/2014/main" id="{366405ED-FA3B-1E48-9467-D6A611A941A0}"/>
                </a:ext>
              </a:extLst>
            </p:cNvPr>
            <p:cNvCxnSpPr>
              <a:cxnSpLocks/>
              <a:stCxn id="20" idx="3"/>
              <a:endCxn id="19" idx="7"/>
            </p:cNvCxnSpPr>
            <p:nvPr/>
          </p:nvCxnSpPr>
          <p:spPr>
            <a:xfrm flipH="1">
              <a:off x="2831453" y="3272629"/>
              <a:ext cx="240734"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0BE2397-D8B1-C345-965F-99C3F90E2D0F}"/>
                </a:ext>
              </a:extLst>
            </p:cNvPr>
            <p:cNvCxnSpPr>
              <a:stCxn id="20" idx="5"/>
              <a:endCxn id="21" idx="1"/>
            </p:cNvCxnSpPr>
            <p:nvPr/>
          </p:nvCxnSpPr>
          <p:spPr>
            <a:xfrm>
              <a:off x="3479525" y="3272629"/>
              <a:ext cx="312742" cy="31274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5301DB1C-A295-BE47-9593-3D6FE6DAA2ED}"/>
              </a:ext>
            </a:extLst>
          </p:cNvPr>
          <p:cNvSpPr txBox="1"/>
          <p:nvPr/>
        </p:nvSpPr>
        <p:spPr>
          <a:xfrm>
            <a:off x="325099" y="2903011"/>
            <a:ext cx="1499128" cy="646331"/>
          </a:xfrm>
          <a:prstGeom prst="rect">
            <a:avLst/>
          </a:prstGeom>
          <a:noFill/>
        </p:spPr>
        <p:txBody>
          <a:bodyPr wrap="none" rtlCol="0">
            <a:spAutoFit/>
          </a:bodyPr>
          <a:lstStyle/>
          <a:p>
            <a:r>
              <a:rPr kumimoji="1" lang="en-US" altLang="ja-JP" sz="3600" dirty="0"/>
              <a:t>"3 + 4"</a:t>
            </a:r>
            <a:endParaRPr kumimoji="1" lang="ja-JP" altLang="en-US" sz="3600" dirty="0"/>
          </a:p>
        </p:txBody>
      </p:sp>
      <p:sp>
        <p:nvSpPr>
          <p:cNvPr id="25" name="角丸四角形 24"/>
          <p:cNvSpPr/>
          <p:nvPr/>
        </p:nvSpPr>
        <p:spPr>
          <a:xfrm>
            <a:off x="251520" y="1556792"/>
            <a:ext cx="6336704" cy="2592288"/>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339752" y="1033572"/>
            <a:ext cx="1980029" cy="523220"/>
          </a:xfrm>
          <a:prstGeom prst="rect">
            <a:avLst/>
          </a:prstGeom>
          <a:noFill/>
        </p:spPr>
        <p:txBody>
          <a:bodyPr wrap="none" rtlCol="0">
            <a:spAutoFit/>
          </a:bodyPr>
          <a:lstStyle/>
          <a:p>
            <a:r>
              <a:rPr lang="ja-JP" altLang="en-US" sz="2800" dirty="0" smtClean="0"/>
              <a:t>ここを作る</a:t>
            </a:r>
            <a:endParaRPr kumimoji="1" lang="ja-JP" altLang="en-US" sz="2800" dirty="0"/>
          </a:p>
        </p:txBody>
      </p:sp>
      <p:sp>
        <p:nvSpPr>
          <p:cNvPr id="27" name="テキスト ボックス 26"/>
          <p:cNvSpPr txBox="1"/>
          <p:nvPr/>
        </p:nvSpPr>
        <p:spPr>
          <a:xfrm>
            <a:off x="1187624" y="4581128"/>
            <a:ext cx="1826141" cy="584775"/>
          </a:xfrm>
          <a:prstGeom prst="rect">
            <a:avLst/>
          </a:prstGeom>
          <a:noFill/>
        </p:spPr>
        <p:txBody>
          <a:bodyPr wrap="none" rtlCol="0">
            <a:spAutoFit/>
          </a:bodyPr>
          <a:lstStyle/>
          <a:p>
            <a:r>
              <a:rPr kumimoji="1" lang="ja-JP" altLang="en-US" sz="3200" dirty="0" smtClean="0"/>
              <a:t>中置</a:t>
            </a:r>
            <a:r>
              <a:rPr lang="ja-JP" altLang="en-US" sz="3200" dirty="0"/>
              <a:t>記法</a:t>
            </a:r>
            <a:endParaRPr kumimoji="1" lang="ja-JP" altLang="en-US" sz="3200" dirty="0"/>
          </a:p>
        </p:txBody>
      </p:sp>
      <p:sp>
        <p:nvSpPr>
          <p:cNvPr id="28" name="テキスト ボックス 27"/>
          <p:cNvSpPr txBox="1"/>
          <p:nvPr/>
        </p:nvSpPr>
        <p:spPr>
          <a:xfrm>
            <a:off x="5004048" y="4572417"/>
            <a:ext cx="3467616" cy="584775"/>
          </a:xfrm>
          <a:prstGeom prst="rect">
            <a:avLst/>
          </a:prstGeom>
          <a:noFill/>
        </p:spPr>
        <p:txBody>
          <a:bodyPr wrap="none" rtlCol="0">
            <a:spAutoFit/>
          </a:bodyPr>
          <a:lstStyle/>
          <a:p>
            <a:r>
              <a:rPr lang="ja-JP" altLang="en-US" sz="3200" dirty="0" smtClean="0"/>
              <a:t>逆ポーランド</a:t>
            </a:r>
            <a:r>
              <a:rPr lang="ja-JP" altLang="en-US" sz="3200" dirty="0"/>
              <a:t>記法</a:t>
            </a:r>
            <a:endParaRPr kumimoji="1" lang="ja-JP" altLang="en-US" sz="3200" dirty="0"/>
          </a:p>
        </p:txBody>
      </p:sp>
      <p:sp>
        <p:nvSpPr>
          <p:cNvPr id="29" name="テキスト ボックス 28">
            <a:extLst>
              <a:ext uri="{FF2B5EF4-FFF2-40B4-BE49-F238E27FC236}">
                <a16:creationId xmlns:a16="http://schemas.microsoft.com/office/drawing/2014/main" id="{5301DB1C-A295-BE47-9593-3D6FE6DAA2ED}"/>
              </a:ext>
            </a:extLst>
          </p:cNvPr>
          <p:cNvSpPr txBox="1"/>
          <p:nvPr/>
        </p:nvSpPr>
        <p:spPr>
          <a:xfrm>
            <a:off x="1475656" y="5157192"/>
            <a:ext cx="1223412" cy="646331"/>
          </a:xfrm>
          <a:prstGeom prst="rect">
            <a:avLst/>
          </a:prstGeom>
          <a:noFill/>
        </p:spPr>
        <p:txBody>
          <a:bodyPr wrap="none" rtlCol="0">
            <a:spAutoFit/>
          </a:bodyPr>
          <a:lstStyle/>
          <a:p>
            <a:r>
              <a:rPr kumimoji="1" lang="en-US" altLang="ja-JP" sz="3600" dirty="0" smtClean="0">
                <a:latin typeface="Arial" panose="020B0604020202020204" pitchFamily="34" charset="0"/>
                <a:cs typeface="Arial" panose="020B0604020202020204" pitchFamily="34" charset="0"/>
              </a:rPr>
              <a:t>3 </a:t>
            </a:r>
            <a:r>
              <a:rPr kumimoji="1" lang="en-US" altLang="ja-JP" sz="3600" dirty="0">
                <a:latin typeface="Arial" panose="020B0604020202020204" pitchFamily="34" charset="0"/>
                <a:cs typeface="Arial" panose="020B0604020202020204" pitchFamily="34" charset="0"/>
              </a:rPr>
              <a:t>+ </a:t>
            </a:r>
            <a:r>
              <a:rPr kumimoji="1" lang="en-US" altLang="ja-JP" sz="3600" dirty="0" smtClean="0">
                <a:latin typeface="Arial" panose="020B0604020202020204" pitchFamily="34" charset="0"/>
                <a:cs typeface="Arial" panose="020B0604020202020204" pitchFamily="34" charset="0"/>
              </a:rPr>
              <a:t>4</a:t>
            </a:r>
            <a:endParaRPr kumimoji="1" lang="ja-JP" altLang="en-US" sz="3600" dirty="0">
              <a:latin typeface="Arial" panose="020B0604020202020204" pitchFamily="34" charset="0"/>
              <a:cs typeface="Arial" panose="020B0604020202020204" pitchFamily="34" charset="0"/>
            </a:endParaRPr>
          </a:p>
        </p:txBody>
      </p:sp>
      <p:sp>
        <p:nvSpPr>
          <p:cNvPr id="30" name="テキスト ボックス 29">
            <a:extLst>
              <a:ext uri="{FF2B5EF4-FFF2-40B4-BE49-F238E27FC236}">
                <a16:creationId xmlns:a16="http://schemas.microsoft.com/office/drawing/2014/main" id="{5301DB1C-A295-BE47-9593-3D6FE6DAA2ED}"/>
              </a:ext>
            </a:extLst>
          </p:cNvPr>
          <p:cNvSpPr txBox="1"/>
          <p:nvPr/>
        </p:nvSpPr>
        <p:spPr>
          <a:xfrm>
            <a:off x="5724128" y="5157192"/>
            <a:ext cx="1223412" cy="646331"/>
          </a:xfrm>
          <a:prstGeom prst="rect">
            <a:avLst/>
          </a:prstGeom>
          <a:noFill/>
        </p:spPr>
        <p:txBody>
          <a:bodyPr wrap="none" rtlCol="0">
            <a:spAutoFit/>
          </a:bodyPr>
          <a:lstStyle/>
          <a:p>
            <a:r>
              <a:rPr kumimoji="1" lang="en-US" altLang="ja-JP" sz="3600" dirty="0" smtClean="0">
                <a:latin typeface="Arial" panose="020B0604020202020204" pitchFamily="34" charset="0"/>
                <a:cs typeface="Arial" panose="020B0604020202020204" pitchFamily="34" charset="0"/>
              </a:rPr>
              <a:t>3 4 +</a:t>
            </a:r>
            <a:endParaRPr kumimoji="1" lang="ja-JP" altLang="en-US" sz="3600" dirty="0">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5301DB1C-A295-BE47-9593-3D6FE6DAA2ED}"/>
              </a:ext>
            </a:extLst>
          </p:cNvPr>
          <p:cNvSpPr txBox="1"/>
          <p:nvPr/>
        </p:nvSpPr>
        <p:spPr>
          <a:xfrm>
            <a:off x="1187624" y="5805264"/>
            <a:ext cx="1941557" cy="646331"/>
          </a:xfrm>
          <a:prstGeom prst="rect">
            <a:avLst/>
          </a:prstGeom>
          <a:noFill/>
        </p:spPr>
        <p:txBody>
          <a:bodyPr wrap="none" rtlCol="0">
            <a:spAutoFit/>
          </a:bodyPr>
          <a:lstStyle/>
          <a:p>
            <a:r>
              <a:rPr kumimoji="1" lang="en-US" altLang="ja-JP" sz="3600" dirty="0" smtClean="0">
                <a:latin typeface="Arial" panose="020B0604020202020204" pitchFamily="34" charset="0"/>
                <a:cs typeface="Arial" panose="020B0604020202020204" pitchFamily="34" charset="0"/>
              </a:rPr>
              <a:t>a + b x c</a:t>
            </a:r>
            <a:endParaRPr kumimoji="1" lang="ja-JP" altLang="en-US" sz="3600" dirty="0">
              <a:latin typeface="Arial" panose="020B0604020202020204" pitchFamily="34" charset="0"/>
              <a:cs typeface="Arial" panose="020B0604020202020204" pitchFamily="34" charset="0"/>
            </a:endParaRPr>
          </a:p>
        </p:txBody>
      </p:sp>
      <p:sp>
        <p:nvSpPr>
          <p:cNvPr id="32" name="テキスト ボックス 31">
            <a:extLst>
              <a:ext uri="{FF2B5EF4-FFF2-40B4-BE49-F238E27FC236}">
                <a16:creationId xmlns:a16="http://schemas.microsoft.com/office/drawing/2014/main" id="{5301DB1C-A295-BE47-9593-3D6FE6DAA2ED}"/>
              </a:ext>
            </a:extLst>
          </p:cNvPr>
          <p:cNvSpPr txBox="1"/>
          <p:nvPr/>
        </p:nvSpPr>
        <p:spPr>
          <a:xfrm>
            <a:off x="5292080" y="5805264"/>
            <a:ext cx="2018501" cy="646331"/>
          </a:xfrm>
          <a:prstGeom prst="rect">
            <a:avLst/>
          </a:prstGeom>
          <a:noFill/>
        </p:spPr>
        <p:txBody>
          <a:bodyPr wrap="none" rtlCol="0">
            <a:spAutoFit/>
          </a:bodyPr>
          <a:lstStyle/>
          <a:p>
            <a:r>
              <a:rPr kumimoji="1" lang="en-US" altLang="ja-JP" sz="3600" dirty="0" smtClean="0">
                <a:latin typeface="Arial" panose="020B0604020202020204" pitchFamily="34" charset="0"/>
                <a:cs typeface="Arial" panose="020B0604020202020204" pitchFamily="34" charset="0"/>
              </a:rPr>
              <a:t>a b c * + </a:t>
            </a:r>
            <a:endParaRPr kumimoji="1" lang="ja-JP" altLang="en-US" sz="3600" dirty="0">
              <a:latin typeface="Arial" panose="020B0604020202020204" pitchFamily="34" charset="0"/>
              <a:cs typeface="Arial" panose="020B0604020202020204" pitchFamily="34" charset="0"/>
            </a:endParaRPr>
          </a:p>
        </p:txBody>
      </p:sp>
      <p:sp>
        <p:nvSpPr>
          <p:cNvPr id="33" name="下矢印 32">
            <a:extLst>
              <a:ext uri="{FF2B5EF4-FFF2-40B4-BE49-F238E27FC236}">
                <a16:creationId xmlns:a16="http://schemas.microsoft.com/office/drawing/2014/main" id="{34483BC9-5D11-8546-B044-90D22E8692C0}"/>
              </a:ext>
            </a:extLst>
          </p:cNvPr>
          <p:cNvSpPr/>
          <p:nvPr/>
        </p:nvSpPr>
        <p:spPr>
          <a:xfrm rot="16200000">
            <a:off x="3851921" y="5301208"/>
            <a:ext cx="648072" cy="64807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190764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F556F7-A53A-084A-A86E-432EAA88DBA5}"/>
              </a:ext>
            </a:extLst>
          </p:cNvPr>
          <p:cNvSpPr>
            <a:spLocks noGrp="1"/>
          </p:cNvSpPr>
          <p:nvPr>
            <p:ph type="body" sz="quarter" idx="10"/>
          </p:nvPr>
        </p:nvSpPr>
        <p:spPr/>
        <p:txBody>
          <a:bodyPr/>
          <a:lstStyle/>
          <a:p>
            <a:r>
              <a:rPr lang="ja-JP" altLang="en-US" dirty="0"/>
              <a:t>前回の解説：</a:t>
            </a:r>
            <a:r>
              <a:rPr lang="en-US" altLang="ja-JP" dirty="0"/>
              <a:t>uint8</a:t>
            </a:r>
            <a:r>
              <a:rPr lang="ja-JP" altLang="en-US" dirty="0"/>
              <a:t>について</a:t>
            </a:r>
            <a:endParaRPr lang="en-US" altLang="ja-JP" dirty="0"/>
          </a:p>
        </p:txBody>
      </p:sp>
      <p:sp>
        <p:nvSpPr>
          <p:cNvPr id="3" name="テキスト ボックス 2">
            <a:extLst>
              <a:ext uri="{FF2B5EF4-FFF2-40B4-BE49-F238E27FC236}">
                <a16:creationId xmlns:a16="http://schemas.microsoft.com/office/drawing/2014/main" id="{75A8A957-2BCB-6240-96E7-41F75DB04302}"/>
              </a:ext>
            </a:extLst>
          </p:cNvPr>
          <p:cNvSpPr txBox="1"/>
          <p:nvPr/>
        </p:nvSpPr>
        <p:spPr>
          <a:xfrm>
            <a:off x="251520" y="4653136"/>
            <a:ext cx="1342034" cy="769441"/>
          </a:xfrm>
          <a:prstGeom prst="rect">
            <a:avLst/>
          </a:prstGeom>
          <a:noFill/>
        </p:spPr>
        <p:txBody>
          <a:bodyPr wrap="none" rtlCol="0">
            <a:spAutoFit/>
          </a:bodyPr>
          <a:lstStyle/>
          <a:p>
            <a:r>
              <a:rPr kumimoji="1" lang="en-US" altLang="ja-JP" sz="4400"/>
              <a:t>uint8</a:t>
            </a:r>
            <a:endParaRPr kumimoji="1" lang="ja-JP" altLang="en-US" sz="4400"/>
          </a:p>
        </p:txBody>
      </p:sp>
      <p:sp>
        <p:nvSpPr>
          <p:cNvPr id="4" name="テキスト ボックス 3">
            <a:extLst>
              <a:ext uri="{FF2B5EF4-FFF2-40B4-BE49-F238E27FC236}">
                <a16:creationId xmlns:a16="http://schemas.microsoft.com/office/drawing/2014/main" id="{61607DA3-6FAA-AE4F-BE17-5A4DA7AB2058}"/>
              </a:ext>
            </a:extLst>
          </p:cNvPr>
          <p:cNvSpPr txBox="1"/>
          <p:nvPr/>
        </p:nvSpPr>
        <p:spPr>
          <a:xfrm>
            <a:off x="2195736" y="4797152"/>
            <a:ext cx="4054315" cy="523220"/>
          </a:xfrm>
          <a:prstGeom prst="rect">
            <a:avLst/>
          </a:prstGeom>
          <a:noFill/>
        </p:spPr>
        <p:txBody>
          <a:bodyPr wrap="none" rtlCol="0">
            <a:spAutoFit/>
          </a:bodyPr>
          <a:lstStyle/>
          <a:p>
            <a:r>
              <a:rPr lang="en-US" altLang="ja-JP" sz="2800">
                <a:solidFill>
                  <a:srgbClr val="FF0000"/>
                </a:solidFill>
              </a:rPr>
              <a:t>8</a:t>
            </a:r>
            <a:r>
              <a:rPr lang="ja-JP" altLang="en-US" sz="2800"/>
              <a:t>ビット</a:t>
            </a:r>
            <a:r>
              <a:rPr lang="en-US" altLang="ja-JP" sz="2800"/>
              <a:t> </a:t>
            </a:r>
            <a:r>
              <a:rPr lang="ja-JP" altLang="en-US" sz="2800"/>
              <a:t>符号なし　整数</a:t>
            </a:r>
            <a:endParaRPr kumimoji="1" lang="ja-JP" altLang="en-US" sz="2800"/>
          </a:p>
        </p:txBody>
      </p:sp>
      <p:sp>
        <p:nvSpPr>
          <p:cNvPr id="5" name="テキスト ボックス 4">
            <a:extLst>
              <a:ext uri="{FF2B5EF4-FFF2-40B4-BE49-F238E27FC236}">
                <a16:creationId xmlns:a16="http://schemas.microsoft.com/office/drawing/2014/main" id="{1C731F02-1B8B-D34F-8311-5E52082362DC}"/>
              </a:ext>
            </a:extLst>
          </p:cNvPr>
          <p:cNvSpPr txBox="1"/>
          <p:nvPr/>
        </p:nvSpPr>
        <p:spPr>
          <a:xfrm>
            <a:off x="2195736" y="5301208"/>
            <a:ext cx="3586238" cy="707886"/>
          </a:xfrm>
          <a:prstGeom prst="rect">
            <a:avLst/>
          </a:prstGeom>
          <a:noFill/>
        </p:spPr>
        <p:txBody>
          <a:bodyPr wrap="none" rtlCol="0">
            <a:spAutoFit/>
          </a:bodyPr>
          <a:lstStyle/>
          <a:p>
            <a:r>
              <a:rPr kumimoji="1" lang="en-US" altLang="ja-JP" sz="4000">
                <a:solidFill>
                  <a:srgbClr val="FF0000"/>
                </a:solidFill>
              </a:rPr>
              <a:t>u</a:t>
            </a:r>
            <a:r>
              <a:rPr kumimoji="1" lang="en-US" altLang="ja-JP" sz="4000"/>
              <a:t>nsigned </a:t>
            </a:r>
            <a:r>
              <a:rPr kumimoji="1" lang="en-US" altLang="ja-JP" sz="4000">
                <a:solidFill>
                  <a:srgbClr val="FF0000"/>
                </a:solidFill>
              </a:rPr>
              <a:t>int</a:t>
            </a:r>
            <a:r>
              <a:rPr kumimoji="1" lang="en-US" altLang="ja-JP" sz="4000"/>
              <a:t>eger</a:t>
            </a:r>
            <a:endParaRPr kumimoji="1" lang="ja-JP" altLang="en-US" sz="4000"/>
          </a:p>
        </p:txBody>
      </p:sp>
      <p:sp>
        <p:nvSpPr>
          <p:cNvPr id="7" name="テキスト ボックス 6">
            <a:extLst>
              <a:ext uri="{FF2B5EF4-FFF2-40B4-BE49-F238E27FC236}">
                <a16:creationId xmlns:a16="http://schemas.microsoft.com/office/drawing/2014/main" id="{79F55548-B1DB-414D-B00A-9F1FFB8AD927}"/>
              </a:ext>
            </a:extLst>
          </p:cNvPr>
          <p:cNvSpPr txBox="1"/>
          <p:nvPr/>
        </p:nvSpPr>
        <p:spPr>
          <a:xfrm>
            <a:off x="2195736" y="6093296"/>
            <a:ext cx="5410455" cy="523220"/>
          </a:xfrm>
          <a:prstGeom prst="rect">
            <a:avLst/>
          </a:prstGeom>
          <a:noFill/>
        </p:spPr>
        <p:txBody>
          <a:bodyPr wrap="none" rtlCol="0">
            <a:spAutoFit/>
          </a:bodyPr>
          <a:lstStyle/>
          <a:p>
            <a:r>
              <a:rPr kumimoji="1" lang="en-US" altLang="ja-JP" sz="2800"/>
              <a:t>0 〜 255</a:t>
            </a:r>
            <a:r>
              <a:rPr kumimoji="1" lang="ja-JP" altLang="en-US" sz="2800"/>
              <a:t>までの整数を表現できる</a:t>
            </a:r>
          </a:p>
        </p:txBody>
      </p:sp>
      <p:sp>
        <p:nvSpPr>
          <p:cNvPr id="12" name="テキスト ボックス 11">
            <a:extLst>
              <a:ext uri="{FF2B5EF4-FFF2-40B4-BE49-F238E27FC236}">
                <a16:creationId xmlns:a16="http://schemas.microsoft.com/office/drawing/2014/main" id="{6932717F-81B7-594B-A8DB-D519ED59EE09}"/>
              </a:ext>
            </a:extLst>
          </p:cNvPr>
          <p:cNvSpPr txBox="1"/>
          <p:nvPr/>
        </p:nvSpPr>
        <p:spPr>
          <a:xfrm>
            <a:off x="539552" y="1052736"/>
            <a:ext cx="3809056" cy="461665"/>
          </a:xfrm>
          <a:prstGeom prst="rect">
            <a:avLst/>
          </a:prstGeom>
          <a:noFill/>
        </p:spPr>
        <p:txBody>
          <a:bodyPr wrap="none" rtlCol="0">
            <a:spAutoFit/>
          </a:bodyPr>
          <a:lstStyle/>
          <a:p>
            <a:r>
              <a:rPr kumimoji="1" lang="en-US" altLang="ja-JP" sz="2400"/>
              <a:t>8</a:t>
            </a:r>
            <a:r>
              <a:rPr kumimoji="1" lang="ja-JP" altLang="en-US" sz="2400"/>
              <a:t>ビットで表現可能な情報</a:t>
            </a:r>
            <a:r>
              <a:rPr kumimoji="1" lang="en-US" altLang="ja-JP" sz="2400"/>
              <a:t> </a:t>
            </a:r>
            <a:endParaRPr kumimoji="1" lang="ja-JP" altLang="en-US" sz="2400"/>
          </a:p>
        </p:txBody>
      </p:sp>
      <p:pic>
        <p:nvPicPr>
          <p:cNvPr id="13" name="図 12">
            <a:extLst>
              <a:ext uri="{FF2B5EF4-FFF2-40B4-BE49-F238E27FC236}">
                <a16:creationId xmlns:a16="http://schemas.microsoft.com/office/drawing/2014/main" id="{2A5E5D7B-5F42-B84B-A4F1-8ED3BDD867AD}"/>
              </a:ext>
            </a:extLst>
          </p:cNvPr>
          <p:cNvPicPr>
            <a:picLocks noChangeAspect="1"/>
          </p:cNvPicPr>
          <p:nvPr/>
        </p:nvPicPr>
        <p:blipFill>
          <a:blip r:embed="rId2"/>
          <a:stretch>
            <a:fillRect/>
          </a:stretch>
        </p:blipFill>
        <p:spPr>
          <a:xfrm>
            <a:off x="4283968" y="1052736"/>
            <a:ext cx="1944216" cy="375200"/>
          </a:xfrm>
          <a:prstGeom prst="rect">
            <a:avLst/>
          </a:prstGeom>
        </p:spPr>
      </p:pic>
      <p:sp>
        <p:nvSpPr>
          <p:cNvPr id="14" name="テキスト ボックス 13">
            <a:extLst>
              <a:ext uri="{FF2B5EF4-FFF2-40B4-BE49-F238E27FC236}">
                <a16:creationId xmlns:a16="http://schemas.microsoft.com/office/drawing/2014/main" id="{6EDBA7FF-0D3F-E34F-AF77-C4B4F09838AB}"/>
              </a:ext>
            </a:extLst>
          </p:cNvPr>
          <p:cNvSpPr txBox="1"/>
          <p:nvPr/>
        </p:nvSpPr>
        <p:spPr>
          <a:xfrm>
            <a:off x="6300192" y="1052736"/>
            <a:ext cx="492443" cy="461665"/>
          </a:xfrm>
          <a:prstGeom prst="rect">
            <a:avLst/>
          </a:prstGeom>
          <a:noFill/>
        </p:spPr>
        <p:txBody>
          <a:bodyPr wrap="none" rtlCol="0">
            <a:spAutoFit/>
          </a:bodyPr>
          <a:lstStyle/>
          <a:p>
            <a:r>
              <a:rPr lang="ja-JP" altLang="en-US" sz="2400"/>
              <a:t>個</a:t>
            </a:r>
            <a:endParaRPr kumimoji="1" lang="ja-JP" altLang="en-US" sz="2400"/>
          </a:p>
        </p:txBody>
      </p:sp>
      <p:sp>
        <p:nvSpPr>
          <p:cNvPr id="19" name="テキスト ボックス 18">
            <a:extLst>
              <a:ext uri="{FF2B5EF4-FFF2-40B4-BE49-F238E27FC236}">
                <a16:creationId xmlns:a16="http://schemas.microsoft.com/office/drawing/2014/main" id="{8B5C5B9E-8583-5344-9F89-A0BAEB42AEDA}"/>
              </a:ext>
            </a:extLst>
          </p:cNvPr>
          <p:cNvSpPr txBox="1"/>
          <p:nvPr/>
        </p:nvSpPr>
        <p:spPr>
          <a:xfrm>
            <a:off x="251520" y="1988840"/>
            <a:ext cx="1059906" cy="769441"/>
          </a:xfrm>
          <a:prstGeom prst="rect">
            <a:avLst/>
          </a:prstGeom>
          <a:noFill/>
        </p:spPr>
        <p:txBody>
          <a:bodyPr wrap="none" rtlCol="0">
            <a:spAutoFit/>
          </a:bodyPr>
          <a:lstStyle/>
          <a:p>
            <a:r>
              <a:rPr kumimoji="1" lang="en-US" altLang="ja-JP" sz="4400"/>
              <a:t>int8</a:t>
            </a:r>
            <a:endParaRPr kumimoji="1" lang="ja-JP" altLang="en-US" sz="4400"/>
          </a:p>
        </p:txBody>
      </p:sp>
      <p:sp>
        <p:nvSpPr>
          <p:cNvPr id="20" name="テキスト ボックス 19">
            <a:extLst>
              <a:ext uri="{FF2B5EF4-FFF2-40B4-BE49-F238E27FC236}">
                <a16:creationId xmlns:a16="http://schemas.microsoft.com/office/drawing/2014/main" id="{AA498879-0383-324D-A275-3E2B4A23710E}"/>
              </a:ext>
            </a:extLst>
          </p:cNvPr>
          <p:cNvSpPr txBox="1"/>
          <p:nvPr/>
        </p:nvSpPr>
        <p:spPr>
          <a:xfrm>
            <a:off x="2195736" y="2132856"/>
            <a:ext cx="4054315" cy="523220"/>
          </a:xfrm>
          <a:prstGeom prst="rect">
            <a:avLst/>
          </a:prstGeom>
          <a:noFill/>
        </p:spPr>
        <p:txBody>
          <a:bodyPr wrap="none" rtlCol="0">
            <a:spAutoFit/>
          </a:bodyPr>
          <a:lstStyle/>
          <a:p>
            <a:r>
              <a:rPr lang="en-US" altLang="ja-JP" sz="2800">
                <a:solidFill>
                  <a:srgbClr val="FF0000"/>
                </a:solidFill>
              </a:rPr>
              <a:t>8</a:t>
            </a:r>
            <a:r>
              <a:rPr lang="ja-JP" altLang="en-US" sz="2800"/>
              <a:t>ビット</a:t>
            </a:r>
            <a:r>
              <a:rPr lang="en-US" altLang="ja-JP" sz="2800"/>
              <a:t> </a:t>
            </a:r>
            <a:r>
              <a:rPr lang="ja-JP" altLang="en-US" sz="2800"/>
              <a:t>符号つき　整数</a:t>
            </a:r>
            <a:endParaRPr kumimoji="1" lang="ja-JP" altLang="en-US" sz="2800"/>
          </a:p>
        </p:txBody>
      </p:sp>
      <p:sp>
        <p:nvSpPr>
          <p:cNvPr id="21" name="テキスト ボックス 20">
            <a:extLst>
              <a:ext uri="{FF2B5EF4-FFF2-40B4-BE49-F238E27FC236}">
                <a16:creationId xmlns:a16="http://schemas.microsoft.com/office/drawing/2014/main" id="{B1409931-8FFD-434D-93BD-4455F665AF3E}"/>
              </a:ext>
            </a:extLst>
          </p:cNvPr>
          <p:cNvSpPr txBox="1"/>
          <p:nvPr/>
        </p:nvSpPr>
        <p:spPr>
          <a:xfrm>
            <a:off x="2195736" y="2636912"/>
            <a:ext cx="3073277" cy="707886"/>
          </a:xfrm>
          <a:prstGeom prst="rect">
            <a:avLst/>
          </a:prstGeom>
          <a:noFill/>
        </p:spPr>
        <p:txBody>
          <a:bodyPr wrap="none" rtlCol="0">
            <a:spAutoFit/>
          </a:bodyPr>
          <a:lstStyle/>
          <a:p>
            <a:r>
              <a:rPr kumimoji="1" lang="en-US" altLang="ja-JP" sz="4000"/>
              <a:t>signed </a:t>
            </a:r>
            <a:r>
              <a:rPr kumimoji="1" lang="en-US" altLang="ja-JP" sz="4000">
                <a:solidFill>
                  <a:srgbClr val="FF0000"/>
                </a:solidFill>
              </a:rPr>
              <a:t>int</a:t>
            </a:r>
            <a:r>
              <a:rPr kumimoji="1" lang="en-US" altLang="ja-JP" sz="4000"/>
              <a:t>eger</a:t>
            </a:r>
            <a:endParaRPr kumimoji="1" lang="ja-JP" altLang="en-US" sz="4000"/>
          </a:p>
        </p:txBody>
      </p:sp>
      <p:sp>
        <p:nvSpPr>
          <p:cNvPr id="22" name="テキスト ボックス 21">
            <a:extLst>
              <a:ext uri="{FF2B5EF4-FFF2-40B4-BE49-F238E27FC236}">
                <a16:creationId xmlns:a16="http://schemas.microsoft.com/office/drawing/2014/main" id="{C6E5A59E-241E-284C-A52A-918138366D46}"/>
              </a:ext>
            </a:extLst>
          </p:cNvPr>
          <p:cNvSpPr txBox="1"/>
          <p:nvPr/>
        </p:nvSpPr>
        <p:spPr>
          <a:xfrm>
            <a:off x="2195736" y="3429000"/>
            <a:ext cx="6064481" cy="523220"/>
          </a:xfrm>
          <a:prstGeom prst="rect">
            <a:avLst/>
          </a:prstGeom>
          <a:noFill/>
        </p:spPr>
        <p:txBody>
          <a:bodyPr wrap="none" rtlCol="0">
            <a:spAutoFit/>
          </a:bodyPr>
          <a:lstStyle/>
          <a:p>
            <a:r>
              <a:rPr kumimoji="1" lang="en-US" altLang="ja-JP" sz="2800"/>
              <a:t>0-128 〜 127</a:t>
            </a:r>
            <a:r>
              <a:rPr kumimoji="1" lang="ja-JP" altLang="en-US" sz="2800"/>
              <a:t>までの整数を表現できる</a:t>
            </a:r>
          </a:p>
        </p:txBody>
      </p:sp>
    </p:spTree>
    <p:extLst>
      <p:ext uri="{BB962C8B-B14F-4D97-AF65-F5344CB8AC3E}">
        <p14:creationId xmlns:p14="http://schemas.microsoft.com/office/powerpoint/2010/main" val="135170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a:xfrm>
            <a:off x="0" y="190133"/>
            <a:ext cx="9144000" cy="754062"/>
          </a:xfrm>
        </p:spPr>
        <p:txBody>
          <a:bodyPr/>
          <a:lstStyle/>
          <a:p>
            <a:r>
              <a:rPr lang="ja-JP" altLang="en-US" dirty="0"/>
              <a:t>前回の解説：画像の低ランク近似</a:t>
            </a:r>
            <a:endParaRPr lang="en-US" altLang="ja-JP" dirty="0"/>
          </a:p>
        </p:txBody>
      </p:sp>
      <p:pic>
        <p:nvPicPr>
          <p:cNvPr id="8" name="図 7">
            <a:extLst>
              <a:ext uri="{FF2B5EF4-FFF2-40B4-BE49-F238E27FC236}">
                <a16:creationId xmlns:a16="http://schemas.microsoft.com/office/drawing/2014/main" id="{D16AAF10-8CC4-0645-BB37-DD3CF7242F99}"/>
              </a:ext>
            </a:extLst>
          </p:cNvPr>
          <p:cNvPicPr>
            <a:picLocks noChangeAspect="1"/>
          </p:cNvPicPr>
          <p:nvPr/>
        </p:nvPicPr>
        <p:blipFill>
          <a:blip r:embed="rId2"/>
          <a:stretch>
            <a:fillRect/>
          </a:stretch>
        </p:blipFill>
        <p:spPr>
          <a:xfrm>
            <a:off x="755576" y="1196752"/>
            <a:ext cx="2588859" cy="1800200"/>
          </a:xfrm>
          <a:prstGeom prst="rect">
            <a:avLst/>
          </a:prstGeom>
        </p:spPr>
      </p:pic>
      <p:grpSp>
        <p:nvGrpSpPr>
          <p:cNvPr id="9" name="グループ化 8">
            <a:extLst>
              <a:ext uri="{FF2B5EF4-FFF2-40B4-BE49-F238E27FC236}">
                <a16:creationId xmlns:a16="http://schemas.microsoft.com/office/drawing/2014/main" id="{A993C923-64C0-7E41-AC4C-F4790F477BE4}"/>
              </a:ext>
            </a:extLst>
          </p:cNvPr>
          <p:cNvGrpSpPr/>
          <p:nvPr/>
        </p:nvGrpSpPr>
        <p:grpSpPr>
          <a:xfrm>
            <a:off x="4283968" y="1916832"/>
            <a:ext cx="4291997" cy="1208405"/>
            <a:chOff x="841477" y="5134286"/>
            <a:chExt cx="5883194" cy="1656404"/>
          </a:xfrm>
        </p:grpSpPr>
        <p:sp>
          <p:nvSpPr>
            <p:cNvPr id="10" name="正方形/長方形 9">
              <a:extLst>
                <a:ext uri="{FF2B5EF4-FFF2-40B4-BE49-F238E27FC236}">
                  <a16:creationId xmlns:a16="http://schemas.microsoft.com/office/drawing/2014/main" id="{C8CDC3C0-7B75-0E4E-9C8B-121FC51BBD86}"/>
                </a:ext>
              </a:extLst>
            </p:cNvPr>
            <p:cNvSpPr/>
            <p:nvPr/>
          </p:nvSpPr>
          <p:spPr>
            <a:xfrm>
              <a:off x="841477" y="5341919"/>
              <a:ext cx="1656184" cy="1104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2E52EC7-497D-6947-AADB-08CED6AB4728}"/>
                    </a:ext>
                  </a:extLst>
                </p:cNvPr>
                <p:cNvSpPr txBox="1"/>
                <p:nvPr/>
              </p:nvSpPr>
              <p:spPr>
                <a:xfrm>
                  <a:off x="1440500" y="5565504"/>
                  <a:ext cx="399205" cy="515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𝑋</m:t>
                            </m:r>
                          </m:e>
                        </m:acc>
                      </m:oMath>
                    </m:oMathPara>
                  </a14:m>
                  <a:endParaRPr kumimoji="1" lang="ja-JP" altLang="en-US" sz="2400" dirty="0"/>
                </a:p>
              </p:txBody>
            </p:sp>
          </mc:Choice>
          <mc:Fallback xmlns="">
            <p:sp>
              <p:nvSpPr>
                <p:cNvPr id="13" name="テキスト ボックス 12">
                  <a:extLst>
                    <a:ext uri="{FF2B5EF4-FFF2-40B4-BE49-F238E27FC236}">
                      <a16:creationId xmlns:a16="http://schemas.microsoft.com/office/drawing/2014/main" id="{B9FC5765-00A4-7046-B141-47AD5E9A7984}"/>
                    </a:ext>
                  </a:extLst>
                </p:cNvPr>
                <p:cNvSpPr txBox="1">
                  <a:spLocks noRot="1" noChangeAspect="1" noMove="1" noResize="1" noEditPoints="1" noAdjustHandles="1" noChangeArrowheads="1" noChangeShapeType="1" noTextEdit="1"/>
                </p:cNvSpPr>
                <p:nvPr/>
              </p:nvSpPr>
              <p:spPr>
                <a:xfrm>
                  <a:off x="1440500" y="5565504"/>
                  <a:ext cx="399205" cy="515310"/>
                </a:xfrm>
                <a:prstGeom prst="rect">
                  <a:avLst/>
                </a:prstGeom>
                <a:blipFill>
                  <a:blip r:embed="rId4"/>
                  <a:stretch>
                    <a:fillRect l="-16667" t="-9677" r="-12500" b="-6452"/>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F1881D2E-3EFD-464D-8EB8-C5C09916D4F2}"/>
                </a:ext>
              </a:extLst>
            </p:cNvPr>
            <p:cNvSpPr txBox="1"/>
            <p:nvPr/>
          </p:nvSpPr>
          <p:spPr>
            <a:xfrm>
              <a:off x="2785693" y="5581946"/>
              <a:ext cx="437701" cy="506257"/>
            </a:xfrm>
            <a:prstGeom prst="rect">
              <a:avLst/>
            </a:prstGeom>
            <a:noFill/>
          </p:spPr>
          <p:txBody>
            <a:bodyPr wrap="none" rtlCol="0">
              <a:spAutoFit/>
            </a:bodyPr>
            <a:lstStyle/>
            <a:p>
              <a:r>
                <a:rPr lang="en-US" altLang="ja-JP" dirty="0"/>
                <a:t>=</a:t>
              </a:r>
              <a:endParaRPr kumimoji="1" lang="ja-JP" altLang="en-US" dirty="0"/>
            </a:p>
          </p:txBody>
        </p:sp>
        <p:sp>
          <p:nvSpPr>
            <p:cNvPr id="13" name="正方形/長方形 12">
              <a:extLst>
                <a:ext uri="{FF2B5EF4-FFF2-40B4-BE49-F238E27FC236}">
                  <a16:creationId xmlns:a16="http://schemas.microsoft.com/office/drawing/2014/main" id="{DE8E0B9E-0D61-D544-A085-07023BA16F38}"/>
                </a:ext>
              </a:extLst>
            </p:cNvPr>
            <p:cNvSpPr/>
            <p:nvPr/>
          </p:nvSpPr>
          <p:spPr>
            <a:xfrm>
              <a:off x="3417114" y="5410427"/>
              <a:ext cx="1104123" cy="1104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4" name="正方形/長方形 13">
              <a:extLst>
                <a:ext uri="{FF2B5EF4-FFF2-40B4-BE49-F238E27FC236}">
                  <a16:creationId xmlns:a16="http://schemas.microsoft.com/office/drawing/2014/main" id="{ABD7CB80-45EB-974C-B55D-F3E43C26E35E}"/>
                </a:ext>
              </a:extLst>
            </p:cNvPr>
            <p:cNvSpPr/>
            <p:nvPr/>
          </p:nvSpPr>
          <p:spPr>
            <a:xfrm>
              <a:off x="5065736" y="5134286"/>
              <a:ext cx="1658935" cy="1656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5" name="テキスト ボックス 14">
              <a:extLst>
                <a:ext uri="{FF2B5EF4-FFF2-40B4-BE49-F238E27FC236}">
                  <a16:creationId xmlns:a16="http://schemas.microsoft.com/office/drawing/2014/main" id="{CF403019-407D-2B44-9A57-CA4D25140FEB}"/>
                </a:ext>
              </a:extLst>
            </p:cNvPr>
            <p:cNvSpPr txBox="1"/>
            <p:nvPr/>
          </p:nvSpPr>
          <p:spPr>
            <a:xfrm>
              <a:off x="4611069" y="5670101"/>
              <a:ext cx="408460" cy="506257"/>
            </a:xfrm>
            <a:prstGeom prst="rect">
              <a:avLst/>
            </a:prstGeom>
            <a:noFill/>
          </p:spPr>
          <p:txBody>
            <a:bodyPr wrap="square" rtlCol="0">
              <a:spAutoFit/>
            </a:bodyPr>
            <a:lstStyle/>
            <a:p>
              <a:r>
                <a:rPr kumimoji="1" lang="en-US" altLang="ja-JP" dirty="0"/>
                <a:t>x</a:t>
              </a:r>
              <a:endParaRPr kumimoji="1" lang="ja-JP" altLang="en-US" dirty="0"/>
            </a:p>
          </p:txBody>
        </p:sp>
        <p:sp>
          <p:nvSpPr>
            <p:cNvPr id="16" name="正方形/長方形 15">
              <a:extLst>
                <a:ext uri="{FF2B5EF4-FFF2-40B4-BE49-F238E27FC236}">
                  <a16:creationId xmlns:a16="http://schemas.microsoft.com/office/drawing/2014/main" id="{EBD0FE26-D4F3-C64D-96EE-F25D65288A31}"/>
                </a:ext>
              </a:extLst>
            </p:cNvPr>
            <p:cNvSpPr/>
            <p:nvPr/>
          </p:nvSpPr>
          <p:spPr>
            <a:xfrm>
              <a:off x="3417114" y="5410427"/>
              <a:ext cx="232675" cy="110412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7" name="正方形/長方形 16">
              <a:extLst>
                <a:ext uri="{FF2B5EF4-FFF2-40B4-BE49-F238E27FC236}">
                  <a16:creationId xmlns:a16="http://schemas.microsoft.com/office/drawing/2014/main" id="{C9D921F8-A2A5-3541-99C4-157794B0E5B8}"/>
                </a:ext>
              </a:extLst>
            </p:cNvPr>
            <p:cNvSpPr/>
            <p:nvPr/>
          </p:nvSpPr>
          <p:spPr>
            <a:xfrm>
              <a:off x="5065736" y="5134286"/>
              <a:ext cx="1658934" cy="24598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22AED5F-D1BC-7845-84DD-4A7148DEBD79}"/>
                    </a:ext>
                  </a:extLst>
                </p:cNvPr>
                <p:cNvSpPr txBox="1"/>
                <p:nvPr/>
              </p:nvSpPr>
              <p:spPr>
                <a:xfrm>
                  <a:off x="3399393" y="5581946"/>
                  <a:ext cx="922512" cy="5625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lumMod val="75000"/>
                              </a:schemeClr>
                            </a:solidFill>
                            <a:latin typeface="Cambria Math" panose="02040503050406030204" pitchFamily="18" charset="0"/>
                          </a:rPr>
                          <m:t>𝑈</m:t>
                        </m:r>
                        <m:rad>
                          <m:radPr>
                            <m:degHide m:val="on"/>
                            <m:ctrlPr>
                              <a:rPr kumimoji="1" lang="en-US" altLang="ja-JP" sz="2400" b="0" i="1" smtClean="0">
                                <a:solidFill>
                                  <a:schemeClr val="bg1">
                                    <a:lumMod val="75000"/>
                                  </a:schemeClr>
                                </a:solidFill>
                                <a:latin typeface="Cambria Math" panose="02040503050406030204" pitchFamily="18" charset="0"/>
                              </a:rPr>
                            </m:ctrlPr>
                          </m:radPr>
                          <m:deg/>
                          <m:e>
                            <m:r>
                              <m:rPr>
                                <m:sty m:val="p"/>
                              </m:rPr>
                              <a:rPr kumimoji="1" lang="el-GR" altLang="ja-JP" sz="2400" b="0" i="1" smtClean="0">
                                <a:solidFill>
                                  <a:schemeClr val="bg1">
                                    <a:lumMod val="75000"/>
                                  </a:schemeClr>
                                </a:solidFill>
                                <a:latin typeface="Cambria Math" panose="02040503050406030204" pitchFamily="18" charset="0"/>
                                <a:ea typeface="Cambria Math" panose="02040503050406030204" pitchFamily="18" charset="0"/>
                              </a:rPr>
                              <m:t>Σ</m:t>
                            </m:r>
                          </m:e>
                        </m:rad>
                      </m:oMath>
                    </m:oMathPara>
                  </a14:m>
                  <a:endParaRPr kumimoji="1" lang="ja-JP" altLang="en-US" sz="2400" dirty="0">
                    <a:solidFill>
                      <a:schemeClr val="bg1">
                        <a:lumMod val="75000"/>
                      </a:schemeClr>
                    </a:solidFill>
                  </a:endParaRPr>
                </a:p>
              </p:txBody>
            </p:sp>
          </mc:Choice>
          <mc:Fallback xmlns="">
            <p:sp>
              <p:nvSpPr>
                <p:cNvPr id="20" name="テキスト ボックス 19">
                  <a:extLst>
                    <a:ext uri="{FF2B5EF4-FFF2-40B4-BE49-F238E27FC236}">
                      <a16:creationId xmlns:a16="http://schemas.microsoft.com/office/drawing/2014/main" id="{AFE072D4-BA94-BD45-ACC2-39C3C984B4D7}"/>
                    </a:ext>
                  </a:extLst>
                </p:cNvPr>
                <p:cNvSpPr txBox="1">
                  <a:spLocks noRot="1" noChangeAspect="1" noMove="1" noResize="1" noEditPoints="1" noAdjustHandles="1" noChangeArrowheads="1" noChangeShapeType="1" noTextEdit="1"/>
                </p:cNvSpPr>
                <p:nvPr/>
              </p:nvSpPr>
              <p:spPr>
                <a:xfrm>
                  <a:off x="3399393" y="5581946"/>
                  <a:ext cx="922512" cy="562595"/>
                </a:xfrm>
                <a:prstGeom prst="rect">
                  <a:avLst/>
                </a:prstGeom>
                <a:blipFill>
                  <a:blip r:embed="rId5"/>
                  <a:stretch>
                    <a:fillRect l="-7407" r="-7407" b="-29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9878DEAA-8269-6648-896E-2E0345594F55}"/>
                    </a:ext>
                  </a:extLst>
                </p:cNvPr>
                <p:cNvSpPr txBox="1"/>
                <p:nvPr/>
              </p:nvSpPr>
              <p:spPr>
                <a:xfrm>
                  <a:off x="5281050" y="5620439"/>
                  <a:ext cx="1108842" cy="5625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altLang="ja-JP" sz="2400" i="1" smtClean="0">
                                <a:solidFill>
                                  <a:schemeClr val="bg1">
                                    <a:lumMod val="75000"/>
                                  </a:schemeClr>
                                </a:solidFill>
                                <a:latin typeface="Cambria Math" panose="02040503050406030204" pitchFamily="18" charset="0"/>
                              </a:rPr>
                            </m:ctrlPr>
                          </m:radPr>
                          <m:deg/>
                          <m:e>
                            <m:r>
                              <m:rPr>
                                <m:sty m:val="p"/>
                              </m:rPr>
                              <a:rPr lang="el-GR" altLang="ja-JP" sz="2400" i="1">
                                <a:solidFill>
                                  <a:schemeClr val="bg1">
                                    <a:lumMod val="75000"/>
                                  </a:schemeClr>
                                </a:solidFill>
                                <a:latin typeface="Cambria Math" panose="02040503050406030204" pitchFamily="18" charset="0"/>
                                <a:ea typeface="Cambria Math" panose="02040503050406030204" pitchFamily="18" charset="0"/>
                              </a:rPr>
                              <m:t>Σ</m:t>
                            </m:r>
                          </m:e>
                        </m:rad>
                        <m:sSup>
                          <m:sSupPr>
                            <m:ctrlPr>
                              <a:rPr kumimoji="1" lang="el-GR" altLang="ja-JP" sz="2400" b="0" i="1" smtClean="0">
                                <a:solidFill>
                                  <a:schemeClr val="bg1">
                                    <a:lumMod val="75000"/>
                                  </a:schemeClr>
                                </a:solidFill>
                                <a:latin typeface="Cambria Math" panose="02040503050406030204" pitchFamily="18" charset="0"/>
                                <a:ea typeface="Cambria Math" panose="02040503050406030204" pitchFamily="18" charset="0"/>
                              </a:rPr>
                            </m:ctrlPr>
                          </m:sSupPr>
                          <m:e>
                            <m:r>
                              <a:rPr kumimoji="1" lang="en-US" altLang="ja-JP" sz="2400" b="0" i="1" smtClean="0">
                                <a:solidFill>
                                  <a:schemeClr val="bg1">
                                    <a:lumMod val="75000"/>
                                  </a:schemeClr>
                                </a:solidFill>
                                <a:latin typeface="Cambria Math" panose="02040503050406030204" pitchFamily="18" charset="0"/>
                                <a:ea typeface="Cambria Math" panose="02040503050406030204" pitchFamily="18" charset="0"/>
                              </a:rPr>
                              <m:t>𝑉</m:t>
                            </m:r>
                          </m:e>
                          <m:sup>
                            <m:r>
                              <a:rPr kumimoji="1" lang="el-GR" altLang="ja-JP" sz="2400" b="0" i="1" smtClean="0">
                                <a:solidFill>
                                  <a:schemeClr val="bg1">
                                    <a:lumMod val="75000"/>
                                  </a:schemeClr>
                                </a:solidFill>
                                <a:latin typeface="Cambria Math" panose="02040503050406030204" pitchFamily="18" charset="0"/>
                                <a:ea typeface="Cambria Math" panose="02040503050406030204" pitchFamily="18" charset="0"/>
                              </a:rPr>
                              <m:t>†</m:t>
                            </m:r>
                          </m:sup>
                        </m:sSup>
                      </m:oMath>
                    </m:oMathPara>
                  </a14:m>
                  <a:endParaRPr kumimoji="1" lang="ja-JP" altLang="en-US" sz="2400" dirty="0">
                    <a:solidFill>
                      <a:schemeClr val="bg1">
                        <a:lumMod val="75000"/>
                      </a:schemeClr>
                    </a:solidFill>
                  </a:endParaRPr>
                </a:p>
              </p:txBody>
            </p:sp>
          </mc:Choice>
          <mc:Fallback xmlns="">
            <p:sp>
              <p:nvSpPr>
                <p:cNvPr id="21" name="テキスト ボックス 20">
                  <a:extLst>
                    <a:ext uri="{FF2B5EF4-FFF2-40B4-BE49-F238E27FC236}">
                      <a16:creationId xmlns:a16="http://schemas.microsoft.com/office/drawing/2014/main" id="{925FA7B8-8119-2040-A757-AF049BE5C0E2}"/>
                    </a:ext>
                  </a:extLst>
                </p:cNvPr>
                <p:cNvSpPr txBox="1">
                  <a:spLocks noRot="1" noChangeAspect="1" noMove="1" noResize="1" noEditPoints="1" noAdjustHandles="1" noChangeArrowheads="1" noChangeShapeType="1" noTextEdit="1"/>
                </p:cNvSpPr>
                <p:nvPr/>
              </p:nvSpPr>
              <p:spPr>
                <a:xfrm>
                  <a:off x="5281050" y="5620439"/>
                  <a:ext cx="1108842" cy="562595"/>
                </a:xfrm>
                <a:prstGeom prst="rect">
                  <a:avLst/>
                </a:prstGeom>
                <a:blipFill>
                  <a:blip r:embed="rId6"/>
                  <a:stretch>
                    <a:fillRect r="-3077" b="-3030"/>
                  </a:stretch>
                </a:blipFill>
              </p:spPr>
              <p:txBody>
                <a:bodyPr/>
                <a:lstStyle/>
                <a:p>
                  <a:r>
                    <a:rPr lang="ja-JP" altLang="en-US">
                      <a:noFill/>
                    </a:rPr>
                    <a:t> </a:t>
                  </a:r>
                </a:p>
              </p:txBody>
            </p:sp>
          </mc:Fallback>
        </mc:AlternateContent>
      </p:grpSp>
      <p:sp>
        <p:nvSpPr>
          <p:cNvPr id="20" name="テキスト ボックス 19">
            <a:extLst>
              <a:ext uri="{FF2B5EF4-FFF2-40B4-BE49-F238E27FC236}">
                <a16:creationId xmlns:a16="http://schemas.microsoft.com/office/drawing/2014/main" id="{DA592FFE-0AD6-7C42-9FF3-4A5CEC08FB83}"/>
              </a:ext>
            </a:extLst>
          </p:cNvPr>
          <p:cNvSpPr txBox="1"/>
          <p:nvPr/>
        </p:nvSpPr>
        <p:spPr>
          <a:xfrm>
            <a:off x="4516042" y="1260727"/>
            <a:ext cx="3185487" cy="369332"/>
          </a:xfrm>
          <a:prstGeom prst="rect">
            <a:avLst/>
          </a:prstGeom>
          <a:noFill/>
        </p:spPr>
        <p:txBody>
          <a:bodyPr wrap="none" rtlCol="0">
            <a:spAutoFit/>
          </a:bodyPr>
          <a:lstStyle/>
          <a:p>
            <a:r>
              <a:rPr kumimoji="1" lang="ja-JP" altLang="en-US"/>
              <a:t>行列とみなして低ランク近似</a:t>
            </a:r>
          </a:p>
        </p:txBody>
      </p:sp>
      <p:sp>
        <p:nvSpPr>
          <p:cNvPr id="21" name="右矢印 20">
            <a:extLst>
              <a:ext uri="{FF2B5EF4-FFF2-40B4-BE49-F238E27FC236}">
                <a16:creationId xmlns:a16="http://schemas.microsoft.com/office/drawing/2014/main" id="{8B260DFB-61F4-A545-9E32-7EA05044D033}"/>
              </a:ext>
            </a:extLst>
          </p:cNvPr>
          <p:cNvSpPr/>
          <p:nvPr/>
        </p:nvSpPr>
        <p:spPr>
          <a:xfrm rot="5400000">
            <a:off x="1790691" y="3546013"/>
            <a:ext cx="450050" cy="36004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7542D7BC-FEDC-A545-BF00-1E3A2D2B773C}"/>
              </a:ext>
            </a:extLst>
          </p:cNvPr>
          <p:cNvSpPr txBox="1"/>
          <p:nvPr/>
        </p:nvSpPr>
        <p:spPr>
          <a:xfrm>
            <a:off x="4139952" y="4365104"/>
            <a:ext cx="3877985" cy="369332"/>
          </a:xfrm>
          <a:prstGeom prst="rect">
            <a:avLst/>
          </a:prstGeom>
          <a:noFill/>
        </p:spPr>
        <p:txBody>
          <a:bodyPr wrap="none" rtlCol="0">
            <a:spAutoFit/>
          </a:bodyPr>
          <a:lstStyle/>
          <a:p>
            <a:r>
              <a:rPr kumimoji="1" lang="ja-JP" altLang="en-US"/>
              <a:t>画像が黒飛びしているところがある</a:t>
            </a:r>
          </a:p>
        </p:txBody>
      </p:sp>
      <p:sp>
        <p:nvSpPr>
          <p:cNvPr id="25" name="テキスト ボックス 24">
            <a:extLst>
              <a:ext uri="{FF2B5EF4-FFF2-40B4-BE49-F238E27FC236}">
                <a16:creationId xmlns:a16="http://schemas.microsoft.com/office/drawing/2014/main" id="{3B733169-FC70-4547-8C8A-3054A18F8079}"/>
              </a:ext>
            </a:extLst>
          </p:cNvPr>
          <p:cNvSpPr txBox="1"/>
          <p:nvPr/>
        </p:nvSpPr>
        <p:spPr>
          <a:xfrm>
            <a:off x="4211960" y="5013176"/>
            <a:ext cx="3416320" cy="369332"/>
          </a:xfrm>
          <a:prstGeom prst="rect">
            <a:avLst/>
          </a:prstGeom>
          <a:noFill/>
        </p:spPr>
        <p:txBody>
          <a:bodyPr wrap="none" rtlCol="0">
            <a:spAutoFit/>
          </a:bodyPr>
          <a:lstStyle/>
          <a:p>
            <a:r>
              <a:rPr kumimoji="1" lang="ja-JP" altLang="en-US"/>
              <a:t>これは、オーバーフローが原因</a:t>
            </a:r>
          </a:p>
        </p:txBody>
      </p:sp>
      <p:sp>
        <p:nvSpPr>
          <p:cNvPr id="27" name="テキスト ボックス 26">
            <a:extLst>
              <a:ext uri="{FF2B5EF4-FFF2-40B4-BE49-F238E27FC236}">
                <a16:creationId xmlns:a16="http://schemas.microsoft.com/office/drawing/2014/main" id="{34653609-890C-CC40-8724-92A281DAE8AE}"/>
              </a:ext>
            </a:extLst>
          </p:cNvPr>
          <p:cNvSpPr txBox="1"/>
          <p:nvPr/>
        </p:nvSpPr>
        <p:spPr>
          <a:xfrm>
            <a:off x="1331640" y="6237312"/>
            <a:ext cx="1289135" cy="369332"/>
          </a:xfrm>
          <a:prstGeom prst="rect">
            <a:avLst/>
          </a:prstGeom>
          <a:noFill/>
        </p:spPr>
        <p:txBody>
          <a:bodyPr wrap="none" rtlCol="0">
            <a:spAutoFit/>
          </a:bodyPr>
          <a:lstStyle/>
          <a:p>
            <a:r>
              <a:rPr lang="en-US" altLang="ja-JP"/>
              <a:t>ratio = 0.05</a:t>
            </a:r>
            <a:endParaRPr kumimoji="1" lang="ja-JP" altLang="en-US"/>
          </a:p>
        </p:txBody>
      </p:sp>
      <p:grpSp>
        <p:nvGrpSpPr>
          <p:cNvPr id="30" name="グループ化 29">
            <a:extLst>
              <a:ext uri="{FF2B5EF4-FFF2-40B4-BE49-F238E27FC236}">
                <a16:creationId xmlns:a16="http://schemas.microsoft.com/office/drawing/2014/main" id="{EAFB40C3-E267-F645-B3FF-452F9B5C891D}"/>
              </a:ext>
            </a:extLst>
          </p:cNvPr>
          <p:cNvGrpSpPr/>
          <p:nvPr/>
        </p:nvGrpSpPr>
        <p:grpSpPr>
          <a:xfrm>
            <a:off x="755576" y="4293096"/>
            <a:ext cx="2588859" cy="1800200"/>
            <a:chOff x="179512" y="4149080"/>
            <a:chExt cx="3727957" cy="2592288"/>
          </a:xfrm>
        </p:grpSpPr>
        <p:pic>
          <p:nvPicPr>
            <p:cNvPr id="26" name="図 25">
              <a:extLst>
                <a:ext uri="{FF2B5EF4-FFF2-40B4-BE49-F238E27FC236}">
                  <a16:creationId xmlns:a16="http://schemas.microsoft.com/office/drawing/2014/main" id="{7AB70A08-A79F-654E-84D1-9582377213CE}"/>
                </a:ext>
              </a:extLst>
            </p:cNvPr>
            <p:cNvPicPr>
              <a:picLocks noChangeAspect="1"/>
            </p:cNvPicPr>
            <p:nvPr/>
          </p:nvPicPr>
          <p:blipFill>
            <a:blip r:embed="rId7"/>
            <a:stretch>
              <a:fillRect/>
            </a:stretch>
          </p:blipFill>
          <p:spPr>
            <a:xfrm>
              <a:off x="179512" y="4149080"/>
              <a:ext cx="3727957" cy="2592288"/>
            </a:xfrm>
            <a:prstGeom prst="rect">
              <a:avLst/>
            </a:prstGeom>
          </p:spPr>
        </p:pic>
        <p:sp>
          <p:nvSpPr>
            <p:cNvPr id="28" name="円/楕円 27">
              <a:extLst>
                <a:ext uri="{FF2B5EF4-FFF2-40B4-BE49-F238E27FC236}">
                  <a16:creationId xmlns:a16="http://schemas.microsoft.com/office/drawing/2014/main" id="{BC3DE981-0F92-9A40-BD26-3ADD0EB0F26C}"/>
                </a:ext>
              </a:extLst>
            </p:cNvPr>
            <p:cNvSpPr/>
            <p:nvPr/>
          </p:nvSpPr>
          <p:spPr>
            <a:xfrm>
              <a:off x="3419872" y="479715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FC300073-E3F6-144F-A069-6628B501809F}"/>
                </a:ext>
              </a:extLst>
            </p:cNvPr>
            <p:cNvSpPr/>
            <p:nvPr/>
          </p:nvSpPr>
          <p:spPr>
            <a:xfrm>
              <a:off x="2339752" y="429309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97137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82147D4-363B-AD43-BC43-D2C4B7A670AC}"/>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sp>
        <p:nvSpPr>
          <p:cNvPr id="4" name="正方形/長方形 3">
            <a:extLst>
              <a:ext uri="{FF2B5EF4-FFF2-40B4-BE49-F238E27FC236}">
                <a16:creationId xmlns:a16="http://schemas.microsoft.com/office/drawing/2014/main" id="{8C363F58-DCB5-C647-BB44-B4972EB9A213}"/>
              </a:ext>
            </a:extLst>
          </p:cNvPr>
          <p:cNvSpPr/>
          <p:nvPr/>
        </p:nvSpPr>
        <p:spPr>
          <a:xfrm>
            <a:off x="611560" y="1484784"/>
            <a:ext cx="3392275" cy="369332"/>
          </a:xfrm>
          <a:prstGeom prst="rect">
            <a:avLst/>
          </a:prstGeom>
        </p:spPr>
        <p:txBody>
          <a:bodyPr wrap="none">
            <a:spAutoFit/>
          </a:bodyPr>
          <a:lstStyle/>
          <a:p>
            <a:r>
              <a:rPr lang="en" altLang="ja-JP" b="0">
                <a:solidFill>
                  <a:srgbClr val="236EBF"/>
                </a:solidFill>
                <a:effectLst/>
                <a:latin typeface="Menlo" panose="020B0609030804020204" pitchFamily="49" charset="0"/>
              </a:rPr>
              <a:t>u, s, v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linalg.svd(a)</a:t>
            </a:r>
          </a:p>
        </p:txBody>
      </p:sp>
      <p:sp>
        <p:nvSpPr>
          <p:cNvPr id="17" name="正方形/長方形 16">
            <a:extLst>
              <a:ext uri="{FF2B5EF4-FFF2-40B4-BE49-F238E27FC236}">
                <a16:creationId xmlns:a16="http://schemas.microsoft.com/office/drawing/2014/main" id="{6D8DE22F-DE32-AE43-980D-D138AE44BA15}"/>
              </a:ext>
            </a:extLst>
          </p:cNvPr>
          <p:cNvSpPr/>
          <p:nvPr/>
        </p:nvSpPr>
        <p:spPr>
          <a:xfrm>
            <a:off x="4283968" y="1591058"/>
            <a:ext cx="819748" cy="54649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p:sp>
        <p:nvSpPr>
          <p:cNvPr id="18" name="正方形/長方形 17">
            <a:extLst>
              <a:ext uri="{FF2B5EF4-FFF2-40B4-BE49-F238E27FC236}">
                <a16:creationId xmlns:a16="http://schemas.microsoft.com/office/drawing/2014/main" id="{35F9C125-44C1-1842-A59D-4D7D11A68579}"/>
              </a:ext>
            </a:extLst>
          </p:cNvPr>
          <p:cNvSpPr/>
          <p:nvPr/>
        </p:nvSpPr>
        <p:spPr>
          <a:xfrm>
            <a:off x="5593665" y="1590949"/>
            <a:ext cx="546499" cy="546499"/>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9" name="正方形/長方形 18">
            <a:extLst>
              <a:ext uri="{FF2B5EF4-FFF2-40B4-BE49-F238E27FC236}">
                <a16:creationId xmlns:a16="http://schemas.microsoft.com/office/drawing/2014/main" id="{61ADDC45-1976-674B-8E80-24CB5479B9DB}"/>
              </a:ext>
            </a:extLst>
          </p:cNvPr>
          <p:cNvSpPr/>
          <p:nvPr/>
        </p:nvSpPr>
        <p:spPr>
          <a:xfrm>
            <a:off x="6344982" y="1590949"/>
            <a:ext cx="546499" cy="5464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20" name="正方形/長方形 19">
            <a:extLst>
              <a:ext uri="{FF2B5EF4-FFF2-40B4-BE49-F238E27FC236}">
                <a16:creationId xmlns:a16="http://schemas.microsoft.com/office/drawing/2014/main" id="{4D579748-3AFC-084E-9417-3527226CAD98}"/>
              </a:ext>
            </a:extLst>
          </p:cNvPr>
          <p:cNvSpPr/>
          <p:nvPr/>
        </p:nvSpPr>
        <p:spPr>
          <a:xfrm>
            <a:off x="7135266" y="1412776"/>
            <a:ext cx="821110" cy="819857"/>
          </a:xfrm>
          <a:prstGeom prst="rect">
            <a:avLst/>
          </a:prstGeom>
          <a:solidFill>
            <a:srgbClr val="EBAC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21" name="テキスト ボックス 20">
            <a:extLst>
              <a:ext uri="{FF2B5EF4-FFF2-40B4-BE49-F238E27FC236}">
                <a16:creationId xmlns:a16="http://schemas.microsoft.com/office/drawing/2014/main" id="{844B200B-B4D0-DB4B-ADFD-4FC615FF3600}"/>
              </a:ext>
            </a:extLst>
          </p:cNvPr>
          <p:cNvSpPr txBox="1"/>
          <p:nvPr/>
        </p:nvSpPr>
        <p:spPr>
          <a:xfrm>
            <a:off x="6084168" y="1705476"/>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2" name="テキスト ボックス 21">
            <a:extLst>
              <a:ext uri="{FF2B5EF4-FFF2-40B4-BE49-F238E27FC236}">
                <a16:creationId xmlns:a16="http://schemas.microsoft.com/office/drawing/2014/main" id="{BF47F2A6-CF73-AA4E-A281-141BECAD6F00}"/>
              </a:ext>
            </a:extLst>
          </p:cNvPr>
          <p:cNvSpPr txBox="1"/>
          <p:nvPr/>
        </p:nvSpPr>
        <p:spPr>
          <a:xfrm>
            <a:off x="6894254" y="1705476"/>
            <a:ext cx="202172" cy="307777"/>
          </a:xfrm>
          <a:prstGeom prst="rect">
            <a:avLst/>
          </a:prstGeom>
          <a:noFill/>
        </p:spPr>
        <p:txBody>
          <a:bodyPr wrap="square" rtlCol="0">
            <a:spAutoFit/>
          </a:bodyPr>
          <a:lstStyle/>
          <a:p>
            <a:r>
              <a:rPr kumimoji="1" lang="en-US" altLang="ja-JP" sz="1400" dirty="0"/>
              <a:t>x</a:t>
            </a:r>
            <a:endParaRPr kumimoji="1" lang="ja-JP" altLang="en-US" sz="1400" dirty="0"/>
          </a:p>
        </p:txBody>
      </p:sp>
      <p:sp>
        <p:nvSpPr>
          <p:cNvPr id="23" name="テキスト ボックス 22">
            <a:extLst>
              <a:ext uri="{FF2B5EF4-FFF2-40B4-BE49-F238E27FC236}">
                <a16:creationId xmlns:a16="http://schemas.microsoft.com/office/drawing/2014/main" id="{E9AA1E68-E8F5-E44E-9AE3-8FF2E6786805}"/>
              </a:ext>
            </a:extLst>
          </p:cNvPr>
          <p:cNvSpPr txBox="1"/>
          <p:nvPr/>
        </p:nvSpPr>
        <p:spPr>
          <a:xfrm>
            <a:off x="5280655" y="1698015"/>
            <a:ext cx="288862" cy="307777"/>
          </a:xfrm>
          <a:prstGeom prst="rect">
            <a:avLst/>
          </a:prstGeom>
          <a:noFill/>
        </p:spPr>
        <p:txBody>
          <a:bodyPr wrap="none" rtlCol="0">
            <a:spAutoFit/>
          </a:bodyPr>
          <a:lstStyle/>
          <a:p>
            <a:r>
              <a:rPr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E75B322-1CC2-7747-BFE9-F1B5F5C3FA50}"/>
                  </a:ext>
                </a:extLst>
              </p:cNvPr>
              <p:cNvSpPr txBox="1"/>
              <p:nvPr/>
            </p:nvSpPr>
            <p:spPr>
              <a:xfrm>
                <a:off x="4580461" y="1701725"/>
                <a:ext cx="212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𝐴</m:t>
                      </m:r>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EE75B322-1CC2-7747-BFE9-F1B5F5C3FA50}"/>
                  </a:ext>
                </a:extLst>
              </p:cNvPr>
              <p:cNvSpPr txBox="1">
                <a:spLocks noRot="1" noChangeAspect="1" noMove="1" noResize="1" noEditPoints="1" noAdjustHandles="1" noChangeArrowheads="1" noChangeShapeType="1" noTextEdit="1"/>
              </p:cNvSpPr>
              <p:nvPr/>
            </p:nvSpPr>
            <p:spPr>
              <a:xfrm>
                <a:off x="4580461" y="1701725"/>
                <a:ext cx="212238" cy="276999"/>
              </a:xfrm>
              <a:prstGeom prst="rect">
                <a:avLst/>
              </a:prstGeom>
              <a:blipFill>
                <a:blip r:embed="rId2"/>
                <a:stretch>
                  <a:fillRect l="-17647" r="-17647"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CD8E16C0-3F48-AC4E-AF94-E8848D229ABD}"/>
                  </a:ext>
                </a:extLst>
              </p:cNvPr>
              <p:cNvSpPr txBox="1"/>
              <p:nvPr/>
            </p:nvSpPr>
            <p:spPr>
              <a:xfrm>
                <a:off x="5726933" y="1701725"/>
                <a:ext cx="2273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𝑈</m:t>
                      </m:r>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CD8E16C0-3F48-AC4E-AF94-E8848D229ABD}"/>
                  </a:ext>
                </a:extLst>
              </p:cNvPr>
              <p:cNvSpPr txBox="1">
                <a:spLocks noRot="1" noChangeAspect="1" noMove="1" noResize="1" noEditPoints="1" noAdjustHandles="1" noChangeArrowheads="1" noChangeShapeType="1" noTextEdit="1"/>
              </p:cNvSpPr>
              <p:nvPr/>
            </p:nvSpPr>
            <p:spPr>
              <a:xfrm>
                <a:off x="5726933" y="1701725"/>
                <a:ext cx="227306" cy="276999"/>
              </a:xfrm>
              <a:prstGeom prst="rect">
                <a:avLst/>
              </a:prstGeom>
              <a:blipFill>
                <a:blip r:embed="rId3"/>
                <a:stretch>
                  <a:fillRect l="-15789" r="-15789"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944AE31-F575-AA49-B883-D714308DAB3F}"/>
                  </a:ext>
                </a:extLst>
              </p:cNvPr>
              <p:cNvSpPr txBox="1"/>
              <p:nvPr/>
            </p:nvSpPr>
            <p:spPr>
              <a:xfrm>
                <a:off x="7420396" y="1642069"/>
                <a:ext cx="328423"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l-GR"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𝑉</m:t>
                          </m:r>
                        </m:e>
                        <m:sup>
                          <m:r>
                            <a:rPr kumimoji="1" lang="el-GR" altLang="ja-JP" b="0" i="1" smtClean="0">
                              <a:latin typeface="Cambria Math" panose="02040503050406030204" pitchFamily="18" charset="0"/>
                              <a:ea typeface="Cambria Math" panose="02040503050406030204" pitchFamily="18" charset="0"/>
                            </a:rPr>
                            <m:t>†</m:t>
                          </m:r>
                        </m:sup>
                      </m:sSup>
                    </m:oMath>
                  </m:oMathPara>
                </a14:m>
                <a:endParaRPr kumimoji="1" lang="ja-JP" altLang="en-US" dirty="0"/>
              </a:p>
            </p:txBody>
          </p:sp>
        </mc:Choice>
        <mc:Fallback xmlns="">
          <p:sp>
            <p:nvSpPr>
              <p:cNvPr id="26" name="テキスト ボックス 25">
                <a:extLst>
                  <a:ext uri="{FF2B5EF4-FFF2-40B4-BE49-F238E27FC236}">
                    <a16:creationId xmlns:a16="http://schemas.microsoft.com/office/drawing/2014/main" id="{3944AE31-F575-AA49-B883-D714308DAB3F}"/>
                  </a:ext>
                </a:extLst>
              </p:cNvPr>
              <p:cNvSpPr txBox="1">
                <a:spLocks noRot="1" noChangeAspect="1" noMove="1" noResize="1" noEditPoints="1" noAdjustHandles="1" noChangeArrowheads="1" noChangeShapeType="1" noTextEdit="1"/>
              </p:cNvSpPr>
              <p:nvPr/>
            </p:nvSpPr>
            <p:spPr>
              <a:xfrm>
                <a:off x="7420396" y="1642069"/>
                <a:ext cx="328423" cy="284117"/>
              </a:xfrm>
              <a:prstGeom prst="rect">
                <a:avLst/>
              </a:prstGeom>
              <a:blipFill>
                <a:blip r:embed="rId4"/>
                <a:stretch>
                  <a:fillRect l="-11111" r="-7407" b="-4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A94AA34-0DD6-F64B-B425-DBD57BF2E263}"/>
                  </a:ext>
                </a:extLst>
              </p:cNvPr>
              <p:cNvSpPr txBox="1"/>
              <p:nvPr/>
            </p:nvSpPr>
            <p:spPr>
              <a:xfrm>
                <a:off x="6493724" y="1697906"/>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b="0" i="1" smtClean="0">
                          <a:latin typeface="Cambria Math" panose="02040503050406030204" pitchFamily="18" charset="0"/>
                          <a:ea typeface="Cambria Math" panose="02040503050406030204" pitchFamily="18" charset="0"/>
                        </a:rPr>
                        <m:t>Σ</m:t>
                      </m:r>
                    </m:oMath>
                  </m:oMathPara>
                </a14:m>
                <a:endParaRPr kumimoji="1" lang="ja-JP" altLang="en-US" dirty="0"/>
              </a:p>
            </p:txBody>
          </p:sp>
        </mc:Choice>
        <mc:Fallback xmlns="">
          <p:sp>
            <p:nvSpPr>
              <p:cNvPr id="27" name="テキスト ボックス 26">
                <a:extLst>
                  <a:ext uri="{FF2B5EF4-FFF2-40B4-BE49-F238E27FC236}">
                    <a16:creationId xmlns:a16="http://schemas.microsoft.com/office/drawing/2014/main" id="{AA94AA34-0DD6-F64B-B425-DBD57BF2E263}"/>
                  </a:ext>
                </a:extLst>
              </p:cNvPr>
              <p:cNvSpPr txBox="1">
                <a:spLocks noRot="1" noChangeAspect="1" noMove="1" noResize="1" noEditPoints="1" noAdjustHandles="1" noChangeArrowheads="1" noChangeShapeType="1" noTextEdit="1"/>
              </p:cNvSpPr>
              <p:nvPr/>
            </p:nvSpPr>
            <p:spPr>
              <a:xfrm>
                <a:off x="6493724" y="1697906"/>
                <a:ext cx="190757" cy="276999"/>
              </a:xfrm>
              <a:prstGeom prst="rect">
                <a:avLst/>
              </a:prstGeom>
              <a:blipFill>
                <a:blip r:embed="rId5"/>
                <a:stretch>
                  <a:fillRect l="-18750" r="-18750"/>
                </a:stretch>
              </a:blipFill>
            </p:spPr>
            <p:txBody>
              <a:bodyPr/>
              <a:lstStyle/>
              <a:p>
                <a:r>
                  <a:rPr lang="ja-JP" altLang="en-US">
                    <a:noFill/>
                  </a:rPr>
                  <a:t> </a:t>
                </a:r>
              </a:p>
            </p:txBody>
          </p:sp>
        </mc:Fallback>
      </mc:AlternateContent>
      <p:sp>
        <p:nvSpPr>
          <p:cNvPr id="29" name="正方形/長方形 28">
            <a:extLst>
              <a:ext uri="{FF2B5EF4-FFF2-40B4-BE49-F238E27FC236}">
                <a16:creationId xmlns:a16="http://schemas.microsoft.com/office/drawing/2014/main" id="{BC9469C9-4FB1-354A-A5F9-32A9B21E99EF}"/>
              </a:ext>
            </a:extLst>
          </p:cNvPr>
          <p:cNvSpPr/>
          <p:nvPr/>
        </p:nvSpPr>
        <p:spPr>
          <a:xfrm>
            <a:off x="467544" y="2564904"/>
            <a:ext cx="2416046" cy="369332"/>
          </a:xfrm>
          <a:prstGeom prst="rect">
            <a:avLst/>
          </a:prstGeom>
        </p:spPr>
        <p:txBody>
          <a:bodyPr wrap="none">
            <a:spAutoFit/>
          </a:bodyPr>
          <a:lstStyle/>
          <a:p>
            <a:r>
              <a:rPr lang="en" altLang="ja-JP" b="0">
                <a:solidFill>
                  <a:srgbClr val="236EBF"/>
                </a:solidFill>
                <a:effectLst/>
                <a:latin typeface="Menlo" panose="020B0609030804020204" pitchFamily="49" charset="0"/>
              </a:rPr>
              <a:t>ur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u[:, :rank]</a:t>
            </a:r>
          </a:p>
        </p:txBody>
      </p:sp>
      <p:grpSp>
        <p:nvGrpSpPr>
          <p:cNvPr id="38" name="グループ化 37">
            <a:extLst>
              <a:ext uri="{FF2B5EF4-FFF2-40B4-BE49-F238E27FC236}">
                <a16:creationId xmlns:a16="http://schemas.microsoft.com/office/drawing/2014/main" id="{4A3EC988-4CD7-184B-ABE7-FAB165DF01D9}"/>
              </a:ext>
            </a:extLst>
          </p:cNvPr>
          <p:cNvGrpSpPr/>
          <p:nvPr/>
        </p:nvGrpSpPr>
        <p:grpSpPr>
          <a:xfrm>
            <a:off x="1259632" y="3501008"/>
            <a:ext cx="743272" cy="743272"/>
            <a:chOff x="4355976" y="2636912"/>
            <a:chExt cx="743272" cy="743272"/>
          </a:xfrm>
        </p:grpSpPr>
        <p:sp>
          <p:nvSpPr>
            <p:cNvPr id="30" name="正方形/長方形 29">
              <a:extLst>
                <a:ext uri="{FF2B5EF4-FFF2-40B4-BE49-F238E27FC236}">
                  <a16:creationId xmlns:a16="http://schemas.microsoft.com/office/drawing/2014/main" id="{EE4A1389-4589-F744-8291-CE3E757E4FEE}"/>
                </a:ext>
              </a:extLst>
            </p:cNvPr>
            <p:cNvSpPr/>
            <p:nvPr/>
          </p:nvSpPr>
          <p:spPr>
            <a:xfrm>
              <a:off x="4355976" y="2636912"/>
              <a:ext cx="743272" cy="7432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31" name="正方形/長方形 30">
              <a:extLst>
                <a:ext uri="{FF2B5EF4-FFF2-40B4-BE49-F238E27FC236}">
                  <a16:creationId xmlns:a16="http://schemas.microsoft.com/office/drawing/2014/main" id="{CB3F5226-DCC2-E641-A2DB-B97A5390EBD1}"/>
                </a:ext>
              </a:extLst>
            </p:cNvPr>
            <p:cNvSpPr/>
            <p:nvPr/>
          </p:nvSpPr>
          <p:spPr>
            <a:xfrm>
              <a:off x="4355976" y="2636912"/>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662FAE16-6CC8-9341-85B2-D011F0835BCC}"/>
                    </a:ext>
                  </a:extLst>
                </p:cNvPr>
                <p:cNvSpPr txBox="1"/>
                <p:nvPr/>
              </p:nvSpPr>
              <p:spPr>
                <a:xfrm>
                  <a:off x="4644008" y="2852936"/>
                  <a:ext cx="2273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𝑈</m:t>
                        </m:r>
                      </m:oMath>
                    </m:oMathPara>
                  </a14:m>
                  <a:endParaRPr kumimoji="1" lang="ja-JP" altLang="en-US" dirty="0"/>
                </a:p>
              </p:txBody>
            </p:sp>
          </mc:Choice>
          <mc:Fallback xmlns="">
            <p:sp>
              <p:nvSpPr>
                <p:cNvPr id="32" name="テキスト ボックス 31">
                  <a:extLst>
                    <a:ext uri="{FF2B5EF4-FFF2-40B4-BE49-F238E27FC236}">
                      <a16:creationId xmlns:a16="http://schemas.microsoft.com/office/drawing/2014/main" id="{662FAE16-6CC8-9341-85B2-D011F0835BCC}"/>
                    </a:ext>
                  </a:extLst>
                </p:cNvPr>
                <p:cNvSpPr txBox="1">
                  <a:spLocks noRot="1" noChangeAspect="1" noMove="1" noResize="1" noEditPoints="1" noAdjustHandles="1" noChangeArrowheads="1" noChangeShapeType="1" noTextEdit="1"/>
                </p:cNvSpPr>
                <p:nvPr/>
              </p:nvSpPr>
              <p:spPr>
                <a:xfrm>
                  <a:off x="4644008" y="2852936"/>
                  <a:ext cx="227306" cy="276999"/>
                </a:xfrm>
                <a:prstGeom prst="rect">
                  <a:avLst/>
                </a:prstGeom>
                <a:blipFill>
                  <a:blip r:embed="rId6"/>
                  <a:stretch>
                    <a:fillRect l="-15789" r="-15789" b="-4545"/>
                  </a:stretch>
                </a:blipFill>
              </p:spPr>
              <p:txBody>
                <a:bodyPr/>
                <a:lstStyle/>
                <a:p>
                  <a:r>
                    <a:rPr lang="ja-JP" altLang="en-US">
                      <a:noFill/>
                    </a:rPr>
                    <a:t> </a:t>
                  </a:r>
                </a:p>
              </p:txBody>
            </p:sp>
          </mc:Fallback>
        </mc:AlternateContent>
      </p:grpSp>
      <p:grpSp>
        <p:nvGrpSpPr>
          <p:cNvPr id="39" name="グループ化 38">
            <a:extLst>
              <a:ext uri="{FF2B5EF4-FFF2-40B4-BE49-F238E27FC236}">
                <a16:creationId xmlns:a16="http://schemas.microsoft.com/office/drawing/2014/main" id="{62BBBA35-72AE-DE4A-B78A-F4AFA689D434}"/>
              </a:ext>
            </a:extLst>
          </p:cNvPr>
          <p:cNvGrpSpPr/>
          <p:nvPr/>
        </p:nvGrpSpPr>
        <p:grpSpPr>
          <a:xfrm>
            <a:off x="7092280" y="3356992"/>
            <a:ext cx="1116759" cy="1115056"/>
            <a:chOff x="4211960" y="3068960"/>
            <a:chExt cx="1116759" cy="1115056"/>
          </a:xfrm>
        </p:grpSpPr>
        <p:sp>
          <p:nvSpPr>
            <p:cNvPr id="33" name="正方形/長方形 32">
              <a:extLst>
                <a:ext uri="{FF2B5EF4-FFF2-40B4-BE49-F238E27FC236}">
                  <a16:creationId xmlns:a16="http://schemas.microsoft.com/office/drawing/2014/main" id="{6B5E03E8-70A9-654D-9385-BBBA1058E8A5}"/>
                </a:ext>
              </a:extLst>
            </p:cNvPr>
            <p:cNvSpPr/>
            <p:nvPr/>
          </p:nvSpPr>
          <p:spPr>
            <a:xfrm>
              <a:off x="4211960" y="3068960"/>
              <a:ext cx="1116759" cy="1115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34" name="正方形/長方形 33">
              <a:extLst>
                <a:ext uri="{FF2B5EF4-FFF2-40B4-BE49-F238E27FC236}">
                  <a16:creationId xmlns:a16="http://schemas.microsoft.com/office/drawing/2014/main" id="{5B76BD7D-3407-074D-B088-3EDFF5069E97}"/>
                </a:ext>
              </a:extLst>
            </p:cNvPr>
            <p:cNvSpPr/>
            <p:nvPr/>
          </p:nvSpPr>
          <p:spPr>
            <a:xfrm>
              <a:off x="4211960" y="3068960"/>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61B4378-972F-6342-A3D7-BDCADC18F850}"/>
                    </a:ext>
                  </a:extLst>
                </p:cNvPr>
                <p:cNvSpPr txBox="1"/>
                <p:nvPr/>
              </p:nvSpPr>
              <p:spPr>
                <a:xfrm>
                  <a:off x="4572000" y="3501008"/>
                  <a:ext cx="328423"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l-GR"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𝑉</m:t>
                            </m:r>
                          </m:e>
                          <m:sup>
                            <m:r>
                              <a:rPr kumimoji="1" lang="el-GR" altLang="ja-JP" b="0" i="1" smtClean="0">
                                <a:latin typeface="Cambria Math" panose="02040503050406030204" pitchFamily="18" charset="0"/>
                                <a:ea typeface="Cambria Math" panose="02040503050406030204" pitchFamily="18" charset="0"/>
                              </a:rPr>
                              <m:t>†</m:t>
                            </m:r>
                          </m:sup>
                        </m:sSup>
                      </m:oMath>
                    </m:oMathPara>
                  </a14:m>
                  <a:endParaRPr kumimoji="1" lang="ja-JP" altLang="en-US" dirty="0"/>
                </a:p>
              </p:txBody>
            </p:sp>
          </mc:Choice>
          <mc:Fallback xmlns="">
            <p:sp>
              <p:nvSpPr>
                <p:cNvPr id="36" name="テキスト ボックス 35">
                  <a:extLst>
                    <a:ext uri="{FF2B5EF4-FFF2-40B4-BE49-F238E27FC236}">
                      <a16:creationId xmlns:a16="http://schemas.microsoft.com/office/drawing/2014/main" id="{E61B4378-972F-6342-A3D7-BDCADC18F850}"/>
                    </a:ext>
                  </a:extLst>
                </p:cNvPr>
                <p:cNvSpPr txBox="1">
                  <a:spLocks noRot="1" noChangeAspect="1" noMove="1" noResize="1" noEditPoints="1" noAdjustHandles="1" noChangeArrowheads="1" noChangeShapeType="1" noTextEdit="1"/>
                </p:cNvSpPr>
                <p:nvPr/>
              </p:nvSpPr>
              <p:spPr>
                <a:xfrm>
                  <a:off x="4572000" y="3501008"/>
                  <a:ext cx="328423" cy="284117"/>
                </a:xfrm>
                <a:prstGeom prst="rect">
                  <a:avLst/>
                </a:prstGeom>
                <a:blipFill>
                  <a:blip r:embed="rId7"/>
                  <a:stretch>
                    <a:fillRect l="-11111" r="-3704" b="-4167"/>
                  </a:stretch>
                </a:blipFill>
              </p:spPr>
              <p:txBody>
                <a:bodyPr/>
                <a:lstStyle/>
                <a:p>
                  <a:r>
                    <a:rPr lang="ja-JP" altLang="en-US">
                      <a:noFill/>
                    </a:rPr>
                    <a:t> </a:t>
                  </a:r>
                </a:p>
              </p:txBody>
            </p:sp>
          </mc:Fallback>
        </mc:AlternateContent>
      </p:grpSp>
      <p:sp>
        <p:nvSpPr>
          <p:cNvPr id="37" name="正方形/長方形 36">
            <a:extLst>
              <a:ext uri="{FF2B5EF4-FFF2-40B4-BE49-F238E27FC236}">
                <a16:creationId xmlns:a16="http://schemas.microsoft.com/office/drawing/2014/main" id="{871812F3-DD5B-844E-BB04-9B6E64313B1B}"/>
              </a:ext>
            </a:extLst>
          </p:cNvPr>
          <p:cNvSpPr/>
          <p:nvPr/>
        </p:nvSpPr>
        <p:spPr>
          <a:xfrm>
            <a:off x="6444208" y="2564904"/>
            <a:ext cx="2416046" cy="369332"/>
          </a:xfrm>
          <a:prstGeom prst="rect">
            <a:avLst/>
          </a:prstGeom>
        </p:spPr>
        <p:txBody>
          <a:bodyPr wrap="none">
            <a:spAutoFit/>
          </a:bodyPr>
          <a:lstStyle/>
          <a:p>
            <a:r>
              <a:rPr lang="en" altLang="ja-JP" b="0">
                <a:solidFill>
                  <a:srgbClr val="236EBF"/>
                </a:solidFill>
                <a:effectLst/>
                <a:latin typeface="Menlo" panose="020B0609030804020204" pitchFamily="49" charset="0"/>
              </a:rPr>
              <a:t>vr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v[:rank, :]</a:t>
            </a:r>
          </a:p>
        </p:txBody>
      </p:sp>
      <p:sp>
        <p:nvSpPr>
          <p:cNvPr id="40" name="正方形/長方形 39">
            <a:extLst>
              <a:ext uri="{FF2B5EF4-FFF2-40B4-BE49-F238E27FC236}">
                <a16:creationId xmlns:a16="http://schemas.microsoft.com/office/drawing/2014/main" id="{FD290205-28BC-1B49-8530-DC250FDACB0A}"/>
              </a:ext>
            </a:extLst>
          </p:cNvPr>
          <p:cNvSpPr/>
          <p:nvPr/>
        </p:nvSpPr>
        <p:spPr>
          <a:xfrm>
            <a:off x="3059832" y="2564904"/>
            <a:ext cx="3168352" cy="830997"/>
          </a:xfrm>
          <a:prstGeom prst="rect">
            <a:avLst/>
          </a:prstGeom>
        </p:spPr>
        <p:txBody>
          <a:bodyPr wrap="square">
            <a:spAutoFit/>
          </a:bodyPr>
          <a:lstStyle/>
          <a:p>
            <a:r>
              <a:rPr lang="en" altLang="ja-JP" sz="1600" b="0">
                <a:solidFill>
                  <a:srgbClr val="236EBF"/>
                </a:solidFill>
                <a:effectLst/>
                <a:latin typeface="Menlo" panose="020B0609030804020204" pitchFamily="49" charset="0"/>
              </a:rPr>
              <a:t>sr </a:t>
            </a:r>
            <a:r>
              <a:rPr lang="en" altLang="ja-JP" sz="1600" b="0">
                <a:solidFill>
                  <a:srgbClr val="7B30D0"/>
                </a:solidFill>
                <a:effectLst/>
                <a:latin typeface="Menlo" panose="020B0609030804020204" pitchFamily="49" charset="0"/>
              </a:rPr>
              <a:t>=</a:t>
            </a:r>
            <a:r>
              <a:rPr lang="en" altLang="ja-JP" sz="1600" b="0">
                <a:solidFill>
                  <a:srgbClr val="236EBF"/>
                </a:solidFill>
                <a:effectLst/>
                <a:latin typeface="Menlo" panose="020B0609030804020204" pitchFamily="49" charset="0"/>
              </a:rPr>
              <a:t> np.matrix(</a:t>
            </a:r>
          </a:p>
          <a:p>
            <a:r>
              <a:rPr lang="en" altLang="ja-JP" sz="1600" b="0">
                <a:solidFill>
                  <a:srgbClr val="236EBF"/>
                </a:solidFill>
                <a:effectLst/>
                <a:latin typeface="Menlo" panose="020B0609030804020204" pitchFamily="49" charset="0"/>
              </a:rPr>
              <a:t>linalg.diagsvd(</a:t>
            </a:r>
          </a:p>
          <a:p>
            <a:r>
              <a:rPr lang="en" altLang="ja-JP" sz="1600" b="0">
                <a:solidFill>
                  <a:srgbClr val="236EBF"/>
                </a:solidFill>
                <a:effectLst/>
                <a:latin typeface="Menlo" panose="020B0609030804020204" pitchFamily="49" charset="0"/>
              </a:rPr>
              <a:t>s[:rank], rank, rank))</a:t>
            </a:r>
          </a:p>
        </p:txBody>
      </p:sp>
      <p:grpSp>
        <p:nvGrpSpPr>
          <p:cNvPr id="47" name="グループ化 46">
            <a:extLst>
              <a:ext uri="{FF2B5EF4-FFF2-40B4-BE49-F238E27FC236}">
                <a16:creationId xmlns:a16="http://schemas.microsoft.com/office/drawing/2014/main" id="{3CF9146C-936B-BF45-A121-33DD2A54C6A6}"/>
              </a:ext>
            </a:extLst>
          </p:cNvPr>
          <p:cNvGrpSpPr/>
          <p:nvPr/>
        </p:nvGrpSpPr>
        <p:grpSpPr>
          <a:xfrm>
            <a:off x="3923928" y="3501008"/>
            <a:ext cx="864096" cy="864096"/>
            <a:chOff x="3923928" y="3933056"/>
            <a:chExt cx="864096" cy="864096"/>
          </a:xfrm>
        </p:grpSpPr>
        <p:sp>
          <p:nvSpPr>
            <p:cNvPr id="41" name="正方形/長方形 40">
              <a:extLst>
                <a:ext uri="{FF2B5EF4-FFF2-40B4-BE49-F238E27FC236}">
                  <a16:creationId xmlns:a16="http://schemas.microsoft.com/office/drawing/2014/main" id="{330B24BD-1AA3-FA45-A330-94D048DD93B5}"/>
                </a:ext>
              </a:extLst>
            </p:cNvPr>
            <p:cNvSpPr/>
            <p:nvPr/>
          </p:nvSpPr>
          <p:spPr>
            <a:xfrm>
              <a:off x="3923929" y="3933057"/>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44" name="正方形/長方形 43">
              <a:extLst>
                <a:ext uri="{FF2B5EF4-FFF2-40B4-BE49-F238E27FC236}">
                  <a16:creationId xmlns:a16="http://schemas.microsoft.com/office/drawing/2014/main" id="{3BE7E10E-362E-B44C-849A-E68E419EB6AD}"/>
                </a:ext>
              </a:extLst>
            </p:cNvPr>
            <p:cNvSpPr/>
            <p:nvPr/>
          </p:nvSpPr>
          <p:spPr>
            <a:xfrm>
              <a:off x="3923928" y="3933056"/>
              <a:ext cx="864096"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45" name="正方形/長方形 44">
              <a:extLst>
                <a:ext uri="{FF2B5EF4-FFF2-40B4-BE49-F238E27FC236}">
                  <a16:creationId xmlns:a16="http://schemas.microsoft.com/office/drawing/2014/main" id="{4E5550B5-D7D0-D24C-A0C8-3AA5C58EE4C9}"/>
                </a:ext>
              </a:extLst>
            </p:cNvPr>
            <p:cNvSpPr/>
            <p:nvPr/>
          </p:nvSpPr>
          <p:spPr>
            <a:xfrm>
              <a:off x="4076329" y="4085457"/>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E8634530-0D1B-9B4A-88E5-59659A84DC6A}"/>
                    </a:ext>
                  </a:extLst>
                </p:cNvPr>
                <p:cNvSpPr txBox="1"/>
                <p:nvPr/>
              </p:nvSpPr>
              <p:spPr>
                <a:xfrm>
                  <a:off x="4211960" y="4221088"/>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b="0" i="1" smtClean="0">
                            <a:latin typeface="Cambria Math" panose="02040503050406030204" pitchFamily="18" charset="0"/>
                            <a:ea typeface="Cambria Math" panose="02040503050406030204" pitchFamily="18" charset="0"/>
                          </a:rPr>
                          <m:t>Σ</m:t>
                        </m:r>
                      </m:oMath>
                    </m:oMathPara>
                  </a14:m>
                  <a:endParaRPr kumimoji="1" lang="ja-JP" altLang="en-US" dirty="0"/>
                </a:p>
              </p:txBody>
            </p:sp>
          </mc:Choice>
          <mc:Fallback xmlns="">
            <p:sp>
              <p:nvSpPr>
                <p:cNvPr id="46" name="テキスト ボックス 45">
                  <a:extLst>
                    <a:ext uri="{FF2B5EF4-FFF2-40B4-BE49-F238E27FC236}">
                      <a16:creationId xmlns:a16="http://schemas.microsoft.com/office/drawing/2014/main" id="{E8634530-0D1B-9B4A-88E5-59659A84DC6A}"/>
                    </a:ext>
                  </a:extLst>
                </p:cNvPr>
                <p:cNvSpPr txBox="1">
                  <a:spLocks noRot="1" noChangeAspect="1" noMove="1" noResize="1" noEditPoints="1" noAdjustHandles="1" noChangeArrowheads="1" noChangeShapeType="1" noTextEdit="1"/>
                </p:cNvSpPr>
                <p:nvPr/>
              </p:nvSpPr>
              <p:spPr>
                <a:xfrm>
                  <a:off x="4211960" y="4221088"/>
                  <a:ext cx="190757" cy="276999"/>
                </a:xfrm>
                <a:prstGeom prst="rect">
                  <a:avLst/>
                </a:prstGeom>
                <a:blipFill>
                  <a:blip r:embed="rId8"/>
                  <a:stretch>
                    <a:fillRect l="-25000" r="-18750" b="-4348"/>
                  </a:stretch>
                </a:blipFill>
              </p:spPr>
              <p:txBody>
                <a:bodyPr/>
                <a:lstStyle/>
                <a:p>
                  <a:r>
                    <a:rPr lang="ja-JP" altLang="en-US">
                      <a:noFill/>
                    </a:rPr>
                    <a:t> </a:t>
                  </a:r>
                </a:p>
              </p:txBody>
            </p:sp>
          </mc:Fallback>
        </mc:AlternateContent>
      </p:grpSp>
      <p:sp>
        <p:nvSpPr>
          <p:cNvPr id="51" name="正方形/長方形 50">
            <a:extLst>
              <a:ext uri="{FF2B5EF4-FFF2-40B4-BE49-F238E27FC236}">
                <a16:creationId xmlns:a16="http://schemas.microsoft.com/office/drawing/2014/main" id="{65C726A3-A379-704C-A8F3-75F8EC1DDD58}"/>
              </a:ext>
            </a:extLst>
          </p:cNvPr>
          <p:cNvSpPr/>
          <p:nvPr/>
        </p:nvSpPr>
        <p:spPr>
          <a:xfrm>
            <a:off x="2123728" y="5661248"/>
            <a:ext cx="819748" cy="54649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p:sp>
        <p:nvSpPr>
          <p:cNvPr id="57" name="テキスト ボックス 56">
            <a:extLst>
              <a:ext uri="{FF2B5EF4-FFF2-40B4-BE49-F238E27FC236}">
                <a16:creationId xmlns:a16="http://schemas.microsoft.com/office/drawing/2014/main" id="{900022C1-B6E1-7846-93F9-0FCAF6D97240}"/>
              </a:ext>
            </a:extLst>
          </p:cNvPr>
          <p:cNvSpPr txBox="1"/>
          <p:nvPr/>
        </p:nvSpPr>
        <p:spPr>
          <a:xfrm>
            <a:off x="3120415" y="5768205"/>
            <a:ext cx="288862" cy="307777"/>
          </a:xfrm>
          <a:prstGeom prst="rect">
            <a:avLst/>
          </a:prstGeom>
          <a:noFill/>
        </p:spPr>
        <p:txBody>
          <a:bodyPr wrap="none" rtlCol="0">
            <a:spAutoFit/>
          </a:bodyPr>
          <a:lstStyle/>
          <a:p>
            <a:r>
              <a:rPr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617A6CD-7D64-854C-BD3E-13F3EA819B57}"/>
                  </a:ext>
                </a:extLst>
              </p:cNvPr>
              <p:cNvSpPr txBox="1"/>
              <p:nvPr/>
            </p:nvSpPr>
            <p:spPr>
              <a:xfrm>
                <a:off x="2420221" y="5771915"/>
                <a:ext cx="212238"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𝐴</m:t>
                          </m:r>
                        </m:e>
                      </m:acc>
                    </m:oMath>
                  </m:oMathPara>
                </a14:m>
                <a:endParaRPr kumimoji="1" lang="ja-JP" altLang="en-US" dirty="0"/>
              </a:p>
            </p:txBody>
          </p:sp>
        </mc:Choice>
        <mc:Fallback xmlns="">
          <p:sp>
            <p:nvSpPr>
              <p:cNvPr id="58" name="テキスト ボックス 57">
                <a:extLst>
                  <a:ext uri="{FF2B5EF4-FFF2-40B4-BE49-F238E27FC236}">
                    <a16:creationId xmlns:a16="http://schemas.microsoft.com/office/drawing/2014/main" id="{1617A6CD-7D64-854C-BD3E-13F3EA819B57}"/>
                  </a:ext>
                </a:extLst>
              </p:cNvPr>
              <p:cNvSpPr txBox="1">
                <a:spLocks noRot="1" noChangeAspect="1" noMove="1" noResize="1" noEditPoints="1" noAdjustHandles="1" noChangeArrowheads="1" noChangeShapeType="1" noTextEdit="1"/>
              </p:cNvSpPr>
              <p:nvPr/>
            </p:nvSpPr>
            <p:spPr>
              <a:xfrm>
                <a:off x="2420221" y="5771915"/>
                <a:ext cx="212238" cy="282706"/>
              </a:xfrm>
              <a:prstGeom prst="rect">
                <a:avLst/>
              </a:prstGeom>
              <a:blipFill>
                <a:blip r:embed="rId9"/>
                <a:stretch>
                  <a:fillRect l="-23529" t="-8333" r="-17647" b="-4167"/>
                </a:stretch>
              </a:blipFill>
            </p:spPr>
            <p:txBody>
              <a:bodyPr/>
              <a:lstStyle/>
              <a:p>
                <a:r>
                  <a:rPr lang="ja-JP" altLang="en-US">
                    <a:noFill/>
                  </a:rPr>
                  <a:t> </a:t>
                </a:r>
              </a:p>
            </p:txBody>
          </p:sp>
        </mc:Fallback>
      </mc:AlternateContent>
      <p:sp>
        <p:nvSpPr>
          <p:cNvPr id="62" name="正方形/長方形 61">
            <a:extLst>
              <a:ext uri="{FF2B5EF4-FFF2-40B4-BE49-F238E27FC236}">
                <a16:creationId xmlns:a16="http://schemas.microsoft.com/office/drawing/2014/main" id="{B3DF9D0A-4A97-3548-892B-C02CA1BB42E7}"/>
              </a:ext>
            </a:extLst>
          </p:cNvPr>
          <p:cNvSpPr/>
          <p:nvPr/>
        </p:nvSpPr>
        <p:spPr>
          <a:xfrm>
            <a:off x="3563888" y="5589240"/>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63" name="正方形/長方形 62">
            <a:extLst>
              <a:ext uri="{FF2B5EF4-FFF2-40B4-BE49-F238E27FC236}">
                <a16:creationId xmlns:a16="http://schemas.microsoft.com/office/drawing/2014/main" id="{8A9A1E83-3CAB-BD4A-80C1-E66918F7D307}"/>
              </a:ext>
            </a:extLst>
          </p:cNvPr>
          <p:cNvSpPr/>
          <p:nvPr/>
        </p:nvSpPr>
        <p:spPr>
          <a:xfrm>
            <a:off x="4283968" y="5805264"/>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64" name="正方形/長方形 63">
            <a:extLst>
              <a:ext uri="{FF2B5EF4-FFF2-40B4-BE49-F238E27FC236}">
                <a16:creationId xmlns:a16="http://schemas.microsoft.com/office/drawing/2014/main" id="{0313975F-32B8-6145-AD05-A4061F109AE8}"/>
              </a:ext>
            </a:extLst>
          </p:cNvPr>
          <p:cNvSpPr/>
          <p:nvPr/>
        </p:nvSpPr>
        <p:spPr>
          <a:xfrm>
            <a:off x="4436368" y="5957664"/>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65" name="正方形/長方形 64">
            <a:extLst>
              <a:ext uri="{FF2B5EF4-FFF2-40B4-BE49-F238E27FC236}">
                <a16:creationId xmlns:a16="http://schemas.microsoft.com/office/drawing/2014/main" id="{A22B5AF0-87B7-3843-A715-229384E56A02}"/>
              </a:ext>
            </a:extLst>
          </p:cNvPr>
          <p:cNvSpPr/>
          <p:nvPr/>
        </p:nvSpPr>
        <p:spPr>
          <a:xfrm>
            <a:off x="5076056" y="5877272"/>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66" name="テキスト ボックス 65">
            <a:extLst>
              <a:ext uri="{FF2B5EF4-FFF2-40B4-BE49-F238E27FC236}">
                <a16:creationId xmlns:a16="http://schemas.microsoft.com/office/drawing/2014/main" id="{AD604B49-E840-B545-A6D3-DE3DA95D0549}"/>
              </a:ext>
            </a:extLst>
          </p:cNvPr>
          <p:cNvSpPr txBox="1"/>
          <p:nvPr/>
        </p:nvSpPr>
        <p:spPr>
          <a:xfrm>
            <a:off x="3851920" y="5805264"/>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67" name="テキスト ボックス 66">
            <a:extLst>
              <a:ext uri="{FF2B5EF4-FFF2-40B4-BE49-F238E27FC236}">
                <a16:creationId xmlns:a16="http://schemas.microsoft.com/office/drawing/2014/main" id="{62794FA8-421D-6748-8A5E-20C044287AE4}"/>
              </a:ext>
            </a:extLst>
          </p:cNvPr>
          <p:cNvSpPr txBox="1"/>
          <p:nvPr/>
        </p:nvSpPr>
        <p:spPr>
          <a:xfrm>
            <a:off x="4716016" y="5805264"/>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69" name="正方形/長方形 68">
            <a:extLst>
              <a:ext uri="{FF2B5EF4-FFF2-40B4-BE49-F238E27FC236}">
                <a16:creationId xmlns:a16="http://schemas.microsoft.com/office/drawing/2014/main" id="{F18D504D-F2CA-364E-8127-D58B2A7CA653}"/>
              </a:ext>
            </a:extLst>
          </p:cNvPr>
          <p:cNvSpPr/>
          <p:nvPr/>
        </p:nvSpPr>
        <p:spPr>
          <a:xfrm>
            <a:off x="539552" y="5157192"/>
            <a:ext cx="3531736" cy="369332"/>
          </a:xfrm>
          <a:prstGeom prst="rect">
            <a:avLst/>
          </a:prstGeom>
        </p:spPr>
        <p:txBody>
          <a:bodyPr wrap="none">
            <a:spAutoFit/>
          </a:bodyPr>
          <a:lstStyle/>
          <a:p>
            <a:r>
              <a:rPr lang="en" altLang="ja-JP" b="0">
                <a:solidFill>
                  <a:srgbClr val="236EBF"/>
                </a:solidFill>
                <a:effectLst/>
                <a:latin typeface="Menlo" panose="020B0609030804020204" pitchFamily="49" charset="0"/>
              </a:rPr>
              <a:t>b </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 np.asarray(ur</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sr</a:t>
            </a:r>
            <a:r>
              <a:rPr lang="en" altLang="ja-JP" b="0">
                <a:solidFill>
                  <a:srgbClr val="7B30D0"/>
                </a:solidFill>
                <a:effectLst/>
                <a:latin typeface="Menlo" panose="020B0609030804020204" pitchFamily="49" charset="0"/>
              </a:rPr>
              <a:t>*</a:t>
            </a:r>
            <a:r>
              <a:rPr lang="en" altLang="ja-JP" b="0">
                <a:solidFill>
                  <a:srgbClr val="236EBF"/>
                </a:solidFill>
                <a:effectLst/>
                <a:latin typeface="Menlo" panose="020B0609030804020204" pitchFamily="49" charset="0"/>
              </a:rPr>
              <a:t>vr)</a:t>
            </a:r>
          </a:p>
        </p:txBody>
      </p:sp>
      <p:sp>
        <p:nvSpPr>
          <p:cNvPr id="70" name="テキスト ボックス 69">
            <a:extLst>
              <a:ext uri="{FF2B5EF4-FFF2-40B4-BE49-F238E27FC236}">
                <a16:creationId xmlns:a16="http://schemas.microsoft.com/office/drawing/2014/main" id="{B21DCA2F-B7CA-284D-A12A-EE636D21FA6D}"/>
              </a:ext>
            </a:extLst>
          </p:cNvPr>
          <p:cNvSpPr txBox="1"/>
          <p:nvPr/>
        </p:nvSpPr>
        <p:spPr>
          <a:xfrm>
            <a:off x="395536" y="1196752"/>
            <a:ext cx="1338828" cy="369332"/>
          </a:xfrm>
          <a:prstGeom prst="rect">
            <a:avLst/>
          </a:prstGeom>
          <a:noFill/>
        </p:spPr>
        <p:txBody>
          <a:bodyPr wrap="none" rtlCol="0">
            <a:spAutoFit/>
          </a:bodyPr>
          <a:lstStyle/>
          <a:p>
            <a:r>
              <a:rPr kumimoji="1" lang="ja-JP" altLang="en-US"/>
              <a:t>特異値分解</a:t>
            </a:r>
          </a:p>
        </p:txBody>
      </p:sp>
      <p:sp>
        <p:nvSpPr>
          <p:cNvPr id="71" name="テキスト ボックス 70">
            <a:extLst>
              <a:ext uri="{FF2B5EF4-FFF2-40B4-BE49-F238E27FC236}">
                <a16:creationId xmlns:a16="http://schemas.microsoft.com/office/drawing/2014/main" id="{B1883E00-D63D-E54D-B43F-1562AE1DA2A8}"/>
              </a:ext>
            </a:extLst>
          </p:cNvPr>
          <p:cNvSpPr txBox="1"/>
          <p:nvPr/>
        </p:nvSpPr>
        <p:spPr>
          <a:xfrm>
            <a:off x="395536" y="2276872"/>
            <a:ext cx="2262158" cy="369332"/>
          </a:xfrm>
          <a:prstGeom prst="rect">
            <a:avLst/>
          </a:prstGeom>
          <a:noFill/>
        </p:spPr>
        <p:txBody>
          <a:bodyPr wrap="none" rtlCol="0">
            <a:spAutoFit/>
          </a:bodyPr>
          <a:lstStyle/>
          <a:p>
            <a:r>
              <a:rPr kumimoji="1" lang="ja-JP" altLang="en-US"/>
              <a:t>一部分だけ取り出す</a:t>
            </a:r>
          </a:p>
        </p:txBody>
      </p:sp>
      <p:sp>
        <p:nvSpPr>
          <p:cNvPr id="72" name="テキスト ボックス 71">
            <a:extLst>
              <a:ext uri="{FF2B5EF4-FFF2-40B4-BE49-F238E27FC236}">
                <a16:creationId xmlns:a16="http://schemas.microsoft.com/office/drawing/2014/main" id="{3EF16077-4417-C04B-B370-0BA40EB74B28}"/>
              </a:ext>
            </a:extLst>
          </p:cNvPr>
          <p:cNvSpPr txBox="1"/>
          <p:nvPr/>
        </p:nvSpPr>
        <p:spPr>
          <a:xfrm>
            <a:off x="395536" y="4797152"/>
            <a:ext cx="3105337" cy="369332"/>
          </a:xfrm>
          <a:prstGeom prst="rect">
            <a:avLst/>
          </a:prstGeom>
          <a:noFill/>
        </p:spPr>
        <p:txBody>
          <a:bodyPr wrap="none" rtlCol="0">
            <a:spAutoFit/>
          </a:bodyPr>
          <a:lstStyle/>
          <a:p>
            <a:r>
              <a:rPr kumimoji="1" lang="ja-JP" altLang="en-US"/>
              <a:t>行列の再構成</a:t>
            </a:r>
            <a:r>
              <a:rPr kumimoji="1" lang="en-US" altLang="ja-JP"/>
              <a:t>(</a:t>
            </a:r>
            <a:r>
              <a:rPr kumimoji="1" lang="ja-JP" altLang="en-US"/>
              <a:t>低ランク近似</a:t>
            </a:r>
            <a:r>
              <a:rPr kumimoji="1" lang="en-US" altLang="ja-JP"/>
              <a:t>)</a:t>
            </a:r>
            <a:endParaRPr kumimoji="1" lang="ja-JP" altLang="en-US"/>
          </a:p>
        </p:txBody>
      </p:sp>
    </p:spTree>
    <p:extLst>
      <p:ext uri="{BB962C8B-B14F-4D97-AF65-F5344CB8AC3E}">
        <p14:creationId xmlns:p14="http://schemas.microsoft.com/office/powerpoint/2010/main" val="267886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A81330-03CA-9D42-A1E5-8E06A201412E}"/>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sp>
        <p:nvSpPr>
          <p:cNvPr id="3" name="テキスト ボックス 2">
            <a:extLst>
              <a:ext uri="{FF2B5EF4-FFF2-40B4-BE49-F238E27FC236}">
                <a16:creationId xmlns:a16="http://schemas.microsoft.com/office/drawing/2014/main" id="{DD5FB442-536D-3947-A899-5017C0F236E4}"/>
              </a:ext>
            </a:extLst>
          </p:cNvPr>
          <p:cNvSpPr txBox="1"/>
          <p:nvPr/>
        </p:nvSpPr>
        <p:spPr>
          <a:xfrm>
            <a:off x="539552" y="1124744"/>
            <a:ext cx="3024336" cy="461665"/>
          </a:xfrm>
          <a:prstGeom prst="rect">
            <a:avLst/>
          </a:prstGeom>
          <a:noFill/>
        </p:spPr>
        <p:txBody>
          <a:bodyPr wrap="square" rtlCol="0">
            <a:spAutoFit/>
          </a:bodyPr>
          <a:lstStyle/>
          <a:p>
            <a:r>
              <a:rPr kumimoji="1" lang="ja-JP" altLang="en-US" sz="2400"/>
              <a:t>フロベニウスノルム</a:t>
            </a:r>
            <a:endParaRPr kumimoji="1" lang="ja-JP" altLang="en-US" sz="2000"/>
          </a:p>
        </p:txBody>
      </p:sp>
      <p:pic>
        <p:nvPicPr>
          <p:cNvPr id="4" name="図 3">
            <a:extLst>
              <a:ext uri="{FF2B5EF4-FFF2-40B4-BE49-F238E27FC236}">
                <a16:creationId xmlns:a16="http://schemas.microsoft.com/office/drawing/2014/main" id="{9A024176-6489-2344-9CB9-A797F4F5821A}"/>
              </a:ext>
            </a:extLst>
          </p:cNvPr>
          <p:cNvPicPr>
            <a:picLocks noChangeAspect="1"/>
          </p:cNvPicPr>
          <p:nvPr/>
        </p:nvPicPr>
        <p:blipFill>
          <a:blip r:embed="rId2"/>
          <a:stretch>
            <a:fillRect/>
          </a:stretch>
        </p:blipFill>
        <p:spPr>
          <a:xfrm>
            <a:off x="683568" y="1772816"/>
            <a:ext cx="3096344" cy="1054906"/>
          </a:xfrm>
          <a:prstGeom prst="rect">
            <a:avLst/>
          </a:prstGeom>
        </p:spPr>
      </p:pic>
      <p:sp>
        <p:nvSpPr>
          <p:cNvPr id="5" name="テキスト ボックス 4">
            <a:extLst>
              <a:ext uri="{FF2B5EF4-FFF2-40B4-BE49-F238E27FC236}">
                <a16:creationId xmlns:a16="http://schemas.microsoft.com/office/drawing/2014/main" id="{4A0AD737-4A7D-4543-9521-302099217F1A}"/>
              </a:ext>
            </a:extLst>
          </p:cNvPr>
          <p:cNvSpPr txBox="1"/>
          <p:nvPr/>
        </p:nvSpPr>
        <p:spPr>
          <a:xfrm>
            <a:off x="4644008" y="2132856"/>
            <a:ext cx="4339650" cy="369332"/>
          </a:xfrm>
          <a:prstGeom prst="rect">
            <a:avLst/>
          </a:prstGeom>
          <a:noFill/>
        </p:spPr>
        <p:txBody>
          <a:bodyPr wrap="none" rtlCol="0">
            <a:spAutoFit/>
          </a:bodyPr>
          <a:lstStyle/>
          <a:p>
            <a:r>
              <a:rPr kumimoji="1" lang="ja-JP" altLang="en-US"/>
              <a:t>ベクトルの長さを行列に一般化したもの</a:t>
            </a:r>
          </a:p>
        </p:txBody>
      </p:sp>
      <p:sp>
        <p:nvSpPr>
          <p:cNvPr id="6" name="正方形/長方形 5">
            <a:extLst>
              <a:ext uri="{FF2B5EF4-FFF2-40B4-BE49-F238E27FC236}">
                <a16:creationId xmlns:a16="http://schemas.microsoft.com/office/drawing/2014/main" id="{D5EB756F-C131-8848-A4C8-CF40CA69275D}"/>
              </a:ext>
            </a:extLst>
          </p:cNvPr>
          <p:cNvSpPr/>
          <p:nvPr/>
        </p:nvSpPr>
        <p:spPr>
          <a:xfrm>
            <a:off x="4211960" y="3789040"/>
            <a:ext cx="819748" cy="54649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p:sp>
        <p:nvSpPr>
          <p:cNvPr id="7" name="テキスト ボックス 6">
            <a:extLst>
              <a:ext uri="{FF2B5EF4-FFF2-40B4-BE49-F238E27FC236}">
                <a16:creationId xmlns:a16="http://schemas.microsoft.com/office/drawing/2014/main" id="{9B4FC135-5E0C-614E-8414-994537A57239}"/>
              </a:ext>
            </a:extLst>
          </p:cNvPr>
          <p:cNvSpPr txBox="1"/>
          <p:nvPr/>
        </p:nvSpPr>
        <p:spPr>
          <a:xfrm>
            <a:off x="5208647" y="3895997"/>
            <a:ext cx="288862" cy="307777"/>
          </a:xfrm>
          <a:prstGeom prst="rect">
            <a:avLst/>
          </a:prstGeom>
          <a:noFill/>
        </p:spPr>
        <p:txBody>
          <a:bodyPr wrap="none" rtlCol="0">
            <a:spAutoFit/>
          </a:bodyPr>
          <a:lstStyle/>
          <a:p>
            <a:r>
              <a:rPr lang="en-US" altLang="ja-JP" sz="1400" dirty="0"/>
              <a:t>=</a:t>
            </a:r>
            <a:endParaRPr kumimoji="1" lang="ja-JP" altLang="en-US" sz="140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6A3A3313-0BCF-2A49-B276-82D12684B11B}"/>
                  </a:ext>
                </a:extLst>
              </p:cNvPr>
              <p:cNvSpPr txBox="1"/>
              <p:nvPr/>
            </p:nvSpPr>
            <p:spPr>
              <a:xfrm>
                <a:off x="4508453" y="3899707"/>
                <a:ext cx="212238"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𝐴</m:t>
                          </m:r>
                        </m:e>
                      </m:acc>
                    </m:oMath>
                  </m:oMathPara>
                </a14:m>
                <a:endParaRPr kumimoji="1" lang="ja-JP" altLang="en-US" dirty="0"/>
              </a:p>
            </p:txBody>
          </p:sp>
        </mc:Choice>
        <mc:Fallback xmlns="">
          <p:sp>
            <p:nvSpPr>
              <p:cNvPr id="8" name="テキスト ボックス 7">
                <a:extLst>
                  <a:ext uri="{FF2B5EF4-FFF2-40B4-BE49-F238E27FC236}">
                    <a16:creationId xmlns:a16="http://schemas.microsoft.com/office/drawing/2014/main" id="{6A3A3313-0BCF-2A49-B276-82D12684B11B}"/>
                  </a:ext>
                </a:extLst>
              </p:cNvPr>
              <p:cNvSpPr txBox="1">
                <a:spLocks noRot="1" noChangeAspect="1" noMove="1" noResize="1" noEditPoints="1" noAdjustHandles="1" noChangeArrowheads="1" noChangeShapeType="1" noTextEdit="1"/>
              </p:cNvSpPr>
              <p:nvPr/>
            </p:nvSpPr>
            <p:spPr>
              <a:xfrm>
                <a:off x="4508453" y="3899707"/>
                <a:ext cx="212238" cy="282706"/>
              </a:xfrm>
              <a:prstGeom prst="rect">
                <a:avLst/>
              </a:prstGeom>
              <a:blipFill>
                <a:blip r:embed="rId3"/>
                <a:stretch>
                  <a:fillRect l="-16667" t="-8696" r="-16667" b="-8696"/>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AC6718A6-27A9-7849-B483-037D52C40191}"/>
              </a:ext>
            </a:extLst>
          </p:cNvPr>
          <p:cNvSpPr/>
          <p:nvPr/>
        </p:nvSpPr>
        <p:spPr>
          <a:xfrm>
            <a:off x="5652120" y="3717032"/>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0" name="正方形/長方形 9">
            <a:extLst>
              <a:ext uri="{FF2B5EF4-FFF2-40B4-BE49-F238E27FC236}">
                <a16:creationId xmlns:a16="http://schemas.microsoft.com/office/drawing/2014/main" id="{38C183DD-D6E4-5A48-9455-508E1E694C51}"/>
              </a:ext>
            </a:extLst>
          </p:cNvPr>
          <p:cNvSpPr/>
          <p:nvPr/>
        </p:nvSpPr>
        <p:spPr>
          <a:xfrm>
            <a:off x="6372200" y="393305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1" name="正方形/長方形 10">
            <a:extLst>
              <a:ext uri="{FF2B5EF4-FFF2-40B4-BE49-F238E27FC236}">
                <a16:creationId xmlns:a16="http://schemas.microsoft.com/office/drawing/2014/main" id="{CCDDEF3B-F266-C24F-8C8B-EF5CAF659A99}"/>
              </a:ext>
            </a:extLst>
          </p:cNvPr>
          <p:cNvSpPr/>
          <p:nvPr/>
        </p:nvSpPr>
        <p:spPr>
          <a:xfrm>
            <a:off x="6524600" y="408545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2" name="正方形/長方形 11">
            <a:extLst>
              <a:ext uri="{FF2B5EF4-FFF2-40B4-BE49-F238E27FC236}">
                <a16:creationId xmlns:a16="http://schemas.microsoft.com/office/drawing/2014/main" id="{E1ADB63F-EF52-0D4E-8D96-F2E84FDEE7A8}"/>
              </a:ext>
            </a:extLst>
          </p:cNvPr>
          <p:cNvSpPr/>
          <p:nvPr/>
        </p:nvSpPr>
        <p:spPr>
          <a:xfrm>
            <a:off x="7164288" y="4005064"/>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3" name="テキスト ボックス 12">
            <a:extLst>
              <a:ext uri="{FF2B5EF4-FFF2-40B4-BE49-F238E27FC236}">
                <a16:creationId xmlns:a16="http://schemas.microsoft.com/office/drawing/2014/main" id="{CDC71237-11B6-2C4F-AB44-92A634A4B8EA}"/>
              </a:ext>
            </a:extLst>
          </p:cNvPr>
          <p:cNvSpPr txBox="1"/>
          <p:nvPr/>
        </p:nvSpPr>
        <p:spPr>
          <a:xfrm>
            <a:off x="5940152" y="3933056"/>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14" name="テキスト ボックス 13">
            <a:extLst>
              <a:ext uri="{FF2B5EF4-FFF2-40B4-BE49-F238E27FC236}">
                <a16:creationId xmlns:a16="http://schemas.microsoft.com/office/drawing/2014/main" id="{9B45BEBF-8B56-1945-8765-A9ED92E4417A}"/>
              </a:ext>
            </a:extLst>
          </p:cNvPr>
          <p:cNvSpPr txBox="1"/>
          <p:nvPr/>
        </p:nvSpPr>
        <p:spPr>
          <a:xfrm>
            <a:off x="6804248" y="3933056"/>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15" name="テキスト ボックス 14">
            <a:extLst>
              <a:ext uri="{FF2B5EF4-FFF2-40B4-BE49-F238E27FC236}">
                <a16:creationId xmlns:a16="http://schemas.microsoft.com/office/drawing/2014/main" id="{19D6C430-DBBF-654C-BFC2-0BC0C99E079B}"/>
              </a:ext>
            </a:extLst>
          </p:cNvPr>
          <p:cNvSpPr txBox="1"/>
          <p:nvPr/>
        </p:nvSpPr>
        <p:spPr>
          <a:xfrm>
            <a:off x="467544" y="3068960"/>
            <a:ext cx="8135560" cy="400110"/>
          </a:xfrm>
          <a:prstGeom prst="rect">
            <a:avLst/>
          </a:prstGeom>
          <a:noFill/>
        </p:spPr>
        <p:txBody>
          <a:bodyPr wrap="none" rtlCol="0">
            <a:spAutoFit/>
          </a:bodyPr>
          <a:lstStyle/>
          <a:p>
            <a:r>
              <a:rPr kumimoji="1" lang="ja-JP" altLang="en-US" sz="2000"/>
              <a:t>特異値分解の一部分から再構成した行列は元の行列よりランクが減る</a:t>
            </a:r>
          </a:p>
        </p:txBody>
      </p:sp>
      <p:sp>
        <p:nvSpPr>
          <p:cNvPr id="16" name="正方形/長方形 15">
            <a:extLst>
              <a:ext uri="{FF2B5EF4-FFF2-40B4-BE49-F238E27FC236}">
                <a16:creationId xmlns:a16="http://schemas.microsoft.com/office/drawing/2014/main" id="{2BA9E9E2-7AA1-FC46-ABD9-1C07ED34401D}"/>
              </a:ext>
            </a:extLst>
          </p:cNvPr>
          <p:cNvSpPr/>
          <p:nvPr/>
        </p:nvSpPr>
        <p:spPr>
          <a:xfrm>
            <a:off x="1907704" y="3789040"/>
            <a:ext cx="819748" cy="54649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C9CC0DE-7BA8-9D44-AAA6-1E179F03DC8C}"/>
                  </a:ext>
                </a:extLst>
              </p:cNvPr>
              <p:cNvSpPr txBox="1"/>
              <p:nvPr/>
            </p:nvSpPr>
            <p:spPr>
              <a:xfrm>
                <a:off x="2204197" y="3899707"/>
                <a:ext cx="212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𝐴</m:t>
                      </m:r>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8C9CC0DE-7BA8-9D44-AAA6-1E179F03DC8C}"/>
                  </a:ext>
                </a:extLst>
              </p:cNvPr>
              <p:cNvSpPr txBox="1">
                <a:spLocks noRot="1" noChangeAspect="1" noMove="1" noResize="1" noEditPoints="1" noAdjustHandles="1" noChangeArrowheads="1" noChangeShapeType="1" noTextEdit="1"/>
              </p:cNvSpPr>
              <p:nvPr/>
            </p:nvSpPr>
            <p:spPr>
              <a:xfrm>
                <a:off x="2204197" y="3899707"/>
                <a:ext cx="212238" cy="276999"/>
              </a:xfrm>
              <a:prstGeom prst="rect">
                <a:avLst/>
              </a:prstGeom>
              <a:blipFill>
                <a:blip r:embed="rId4"/>
                <a:stretch>
                  <a:fillRect l="-23529" r="-17647" b="-4348"/>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1990EC21-36B3-154D-AC4E-47319AF48119}"/>
              </a:ext>
            </a:extLst>
          </p:cNvPr>
          <p:cNvPicPr>
            <a:picLocks noChangeAspect="1"/>
          </p:cNvPicPr>
          <p:nvPr/>
        </p:nvPicPr>
        <p:blipFill>
          <a:blip r:embed="rId5"/>
          <a:stretch>
            <a:fillRect/>
          </a:stretch>
        </p:blipFill>
        <p:spPr>
          <a:xfrm>
            <a:off x="1763688" y="4509120"/>
            <a:ext cx="1080120" cy="327578"/>
          </a:xfrm>
          <a:prstGeom prst="rect">
            <a:avLst/>
          </a:prstGeom>
        </p:spPr>
      </p:pic>
      <p:pic>
        <p:nvPicPr>
          <p:cNvPr id="19" name="図 18">
            <a:extLst>
              <a:ext uri="{FF2B5EF4-FFF2-40B4-BE49-F238E27FC236}">
                <a16:creationId xmlns:a16="http://schemas.microsoft.com/office/drawing/2014/main" id="{4FA3FD45-C299-3C4C-B534-51FF5ADEBDA1}"/>
              </a:ext>
            </a:extLst>
          </p:cNvPr>
          <p:cNvPicPr>
            <a:picLocks noChangeAspect="1"/>
          </p:cNvPicPr>
          <p:nvPr/>
        </p:nvPicPr>
        <p:blipFill>
          <a:blip r:embed="rId6"/>
          <a:stretch>
            <a:fillRect/>
          </a:stretch>
        </p:blipFill>
        <p:spPr>
          <a:xfrm>
            <a:off x="4067944" y="4437112"/>
            <a:ext cx="1080120" cy="380698"/>
          </a:xfrm>
          <a:prstGeom prst="rect">
            <a:avLst/>
          </a:prstGeom>
        </p:spPr>
      </p:pic>
      <p:sp>
        <p:nvSpPr>
          <p:cNvPr id="20" name="テキスト ボックス 19">
            <a:extLst>
              <a:ext uri="{FF2B5EF4-FFF2-40B4-BE49-F238E27FC236}">
                <a16:creationId xmlns:a16="http://schemas.microsoft.com/office/drawing/2014/main" id="{6F7F3F5E-7899-3C4D-A117-64507F93917F}"/>
              </a:ext>
            </a:extLst>
          </p:cNvPr>
          <p:cNvSpPr txBox="1"/>
          <p:nvPr/>
        </p:nvSpPr>
        <p:spPr>
          <a:xfrm>
            <a:off x="3275856" y="4365104"/>
            <a:ext cx="394660" cy="523220"/>
          </a:xfrm>
          <a:prstGeom prst="rect">
            <a:avLst/>
          </a:prstGeom>
          <a:noFill/>
        </p:spPr>
        <p:txBody>
          <a:bodyPr wrap="none" rtlCol="0">
            <a:spAutoFit/>
          </a:bodyPr>
          <a:lstStyle/>
          <a:p>
            <a:r>
              <a:rPr lang="en-US" altLang="ja-JP" sz="2800"/>
              <a:t>&gt;</a:t>
            </a:r>
            <a:endParaRPr kumimoji="1" lang="ja-JP" altLang="en-US" sz="2800"/>
          </a:p>
        </p:txBody>
      </p:sp>
      <p:sp>
        <p:nvSpPr>
          <p:cNvPr id="21" name="テキスト ボックス 20">
            <a:extLst>
              <a:ext uri="{FF2B5EF4-FFF2-40B4-BE49-F238E27FC236}">
                <a16:creationId xmlns:a16="http://schemas.microsoft.com/office/drawing/2014/main" id="{D0B323A4-A107-B644-A784-186D5968E489}"/>
              </a:ext>
            </a:extLst>
          </p:cNvPr>
          <p:cNvSpPr txBox="1"/>
          <p:nvPr/>
        </p:nvSpPr>
        <p:spPr>
          <a:xfrm>
            <a:off x="827584" y="6381328"/>
            <a:ext cx="7721986" cy="369332"/>
          </a:xfrm>
          <a:prstGeom prst="rect">
            <a:avLst/>
          </a:prstGeom>
          <a:noFill/>
        </p:spPr>
        <p:txBody>
          <a:bodyPr wrap="none" rtlCol="0">
            <a:spAutoFit/>
          </a:bodyPr>
          <a:lstStyle/>
          <a:p>
            <a:r>
              <a:rPr kumimoji="1" lang="en-US" altLang="ja-JP"/>
              <a:t>※ </a:t>
            </a:r>
            <a:r>
              <a:rPr kumimoji="1" lang="ja-JP" altLang="en-US"/>
              <a:t>ランク</a:t>
            </a:r>
            <a:r>
              <a:rPr kumimoji="1" lang="en-US" altLang="ja-JP"/>
              <a:t>(</a:t>
            </a:r>
            <a:r>
              <a:rPr kumimoji="1" lang="ja-JP" altLang="en-US"/>
              <a:t>階数</a:t>
            </a:r>
            <a:r>
              <a:rPr kumimoji="1" lang="en-US" altLang="ja-JP"/>
              <a:t>)</a:t>
            </a:r>
            <a:r>
              <a:rPr kumimoji="1" lang="ja-JP" altLang="en-US"/>
              <a:t>：行列の一次独立な固有ベクトルの本数＝行列の情報量</a:t>
            </a:r>
          </a:p>
        </p:txBody>
      </p:sp>
      <p:sp>
        <p:nvSpPr>
          <p:cNvPr id="22" name="テキスト ボックス 21">
            <a:extLst>
              <a:ext uri="{FF2B5EF4-FFF2-40B4-BE49-F238E27FC236}">
                <a16:creationId xmlns:a16="http://schemas.microsoft.com/office/drawing/2014/main" id="{533DBC43-9C89-294E-B518-B9929CFBE8F6}"/>
              </a:ext>
            </a:extLst>
          </p:cNvPr>
          <p:cNvSpPr txBox="1"/>
          <p:nvPr/>
        </p:nvSpPr>
        <p:spPr>
          <a:xfrm>
            <a:off x="395536" y="4869160"/>
            <a:ext cx="8135560" cy="400110"/>
          </a:xfrm>
          <a:prstGeom prst="rect">
            <a:avLst/>
          </a:prstGeom>
          <a:noFill/>
        </p:spPr>
        <p:txBody>
          <a:bodyPr wrap="none" rtlCol="0">
            <a:spAutoFit/>
          </a:bodyPr>
          <a:lstStyle/>
          <a:p>
            <a:r>
              <a:rPr kumimoji="1" lang="ja-JP" altLang="en-US" sz="2000"/>
              <a:t>特異値分解は、フロベニウスノルムの意味で最良近似行列を与える</a:t>
            </a:r>
          </a:p>
        </p:txBody>
      </p:sp>
      <p:pic>
        <p:nvPicPr>
          <p:cNvPr id="23" name="図 22">
            <a:extLst>
              <a:ext uri="{FF2B5EF4-FFF2-40B4-BE49-F238E27FC236}">
                <a16:creationId xmlns:a16="http://schemas.microsoft.com/office/drawing/2014/main" id="{3B83FB32-F3B8-7D46-AB40-C5070265B250}"/>
              </a:ext>
            </a:extLst>
          </p:cNvPr>
          <p:cNvPicPr>
            <a:picLocks noChangeAspect="1"/>
          </p:cNvPicPr>
          <p:nvPr/>
        </p:nvPicPr>
        <p:blipFill>
          <a:blip r:embed="rId7"/>
          <a:stretch>
            <a:fillRect/>
          </a:stretch>
        </p:blipFill>
        <p:spPr>
          <a:xfrm>
            <a:off x="683568" y="5445224"/>
            <a:ext cx="3240360" cy="721565"/>
          </a:xfrm>
          <a:prstGeom prst="rect">
            <a:avLst/>
          </a:prstGeom>
        </p:spPr>
      </p:pic>
    </p:spTree>
    <p:extLst>
      <p:ext uri="{BB962C8B-B14F-4D97-AF65-F5344CB8AC3E}">
        <p14:creationId xmlns:p14="http://schemas.microsoft.com/office/powerpoint/2010/main" val="122109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32C7614-23FB-484E-90AE-DE6F7D6CE417}"/>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pic>
        <p:nvPicPr>
          <p:cNvPr id="5" name="図 4">
            <a:extLst>
              <a:ext uri="{FF2B5EF4-FFF2-40B4-BE49-F238E27FC236}">
                <a16:creationId xmlns:a16="http://schemas.microsoft.com/office/drawing/2014/main" id="{CB400698-5833-B74D-B4EA-3CDB85D6B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645024"/>
            <a:ext cx="1917700" cy="1333500"/>
          </a:xfrm>
          <a:prstGeom prst="rect">
            <a:avLst/>
          </a:prstGeom>
        </p:spPr>
      </p:pic>
      <p:pic>
        <p:nvPicPr>
          <p:cNvPr id="7" name="図 6">
            <a:extLst>
              <a:ext uri="{FF2B5EF4-FFF2-40B4-BE49-F238E27FC236}">
                <a16:creationId xmlns:a16="http://schemas.microsoft.com/office/drawing/2014/main" id="{D87F7A99-D3CB-5E4E-A163-B9F7F8286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3645024"/>
            <a:ext cx="1917700" cy="1333500"/>
          </a:xfrm>
          <a:prstGeom prst="rect">
            <a:avLst/>
          </a:prstGeom>
        </p:spPr>
      </p:pic>
      <p:pic>
        <p:nvPicPr>
          <p:cNvPr id="9" name="図 8">
            <a:extLst>
              <a:ext uri="{FF2B5EF4-FFF2-40B4-BE49-F238E27FC236}">
                <a16:creationId xmlns:a16="http://schemas.microsoft.com/office/drawing/2014/main" id="{A261A074-6F72-FB49-98D0-C41279D3F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3573016"/>
            <a:ext cx="127000" cy="1333500"/>
          </a:xfrm>
          <a:prstGeom prst="rect">
            <a:avLst/>
          </a:prstGeom>
        </p:spPr>
      </p:pic>
      <p:pic>
        <p:nvPicPr>
          <p:cNvPr id="11" name="図 10">
            <a:extLst>
              <a:ext uri="{FF2B5EF4-FFF2-40B4-BE49-F238E27FC236}">
                <a16:creationId xmlns:a16="http://schemas.microsoft.com/office/drawing/2014/main" id="{A5C52D00-64FC-EF4A-B34C-8AF11FFA4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4248" y="4149080"/>
            <a:ext cx="1917700" cy="127000"/>
          </a:xfrm>
          <a:prstGeom prst="rect">
            <a:avLst/>
          </a:prstGeom>
        </p:spPr>
      </p:pic>
      <p:sp>
        <p:nvSpPr>
          <p:cNvPr id="12" name="正方形/長方形 11">
            <a:extLst>
              <a:ext uri="{FF2B5EF4-FFF2-40B4-BE49-F238E27FC236}">
                <a16:creationId xmlns:a16="http://schemas.microsoft.com/office/drawing/2014/main" id="{6554D74C-6BA0-014A-A76A-1D89EC4E0F6F}"/>
              </a:ext>
            </a:extLst>
          </p:cNvPr>
          <p:cNvSpPr/>
          <p:nvPr/>
        </p:nvSpPr>
        <p:spPr>
          <a:xfrm>
            <a:off x="3203848" y="2636912"/>
            <a:ext cx="819748" cy="54649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DF5C95B-2DB0-5949-A5DB-AEC9A5A0516A}"/>
                  </a:ext>
                </a:extLst>
              </p:cNvPr>
              <p:cNvSpPr txBox="1"/>
              <p:nvPr/>
            </p:nvSpPr>
            <p:spPr>
              <a:xfrm>
                <a:off x="3500341" y="2747579"/>
                <a:ext cx="212238"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𝐴</m:t>
                          </m:r>
                        </m:e>
                      </m:acc>
                    </m:oMath>
                  </m:oMathPara>
                </a14:m>
                <a:endParaRPr kumimoji="1" lang="ja-JP" altLang="en-US" dirty="0"/>
              </a:p>
            </p:txBody>
          </p:sp>
        </mc:Choice>
        <mc:Fallback xmlns="">
          <p:sp>
            <p:nvSpPr>
              <p:cNvPr id="14" name="テキスト ボックス 13">
                <a:extLst>
                  <a:ext uri="{FF2B5EF4-FFF2-40B4-BE49-F238E27FC236}">
                    <a16:creationId xmlns:a16="http://schemas.microsoft.com/office/drawing/2014/main" id="{FDF5C95B-2DB0-5949-A5DB-AEC9A5A0516A}"/>
                  </a:ext>
                </a:extLst>
              </p:cNvPr>
              <p:cNvSpPr txBox="1">
                <a:spLocks noRot="1" noChangeAspect="1" noMove="1" noResize="1" noEditPoints="1" noAdjustHandles="1" noChangeArrowheads="1" noChangeShapeType="1" noTextEdit="1"/>
              </p:cNvSpPr>
              <p:nvPr/>
            </p:nvSpPr>
            <p:spPr>
              <a:xfrm>
                <a:off x="3500341" y="2747579"/>
                <a:ext cx="212238" cy="282706"/>
              </a:xfrm>
              <a:prstGeom prst="rect">
                <a:avLst/>
              </a:prstGeom>
              <a:blipFill>
                <a:blip r:embed="rId6"/>
                <a:stretch>
                  <a:fillRect l="-31250" t="-13043" r="-18750" b="-434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1479CD08-407F-AB4A-AD9F-EFF6B9F5C924}"/>
              </a:ext>
            </a:extLst>
          </p:cNvPr>
          <p:cNvSpPr/>
          <p:nvPr/>
        </p:nvSpPr>
        <p:spPr>
          <a:xfrm>
            <a:off x="5076056" y="2420888"/>
            <a:ext cx="156632" cy="74327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6" name="正方形/長方形 15">
            <a:extLst>
              <a:ext uri="{FF2B5EF4-FFF2-40B4-BE49-F238E27FC236}">
                <a16:creationId xmlns:a16="http://schemas.microsoft.com/office/drawing/2014/main" id="{0212B30B-4246-6A47-BB25-CEEC6A617D82}"/>
              </a:ext>
            </a:extLst>
          </p:cNvPr>
          <p:cNvSpPr/>
          <p:nvPr/>
        </p:nvSpPr>
        <p:spPr>
          <a:xfrm>
            <a:off x="5859760" y="27005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7" name="正方形/長方形 16">
            <a:extLst>
              <a:ext uri="{FF2B5EF4-FFF2-40B4-BE49-F238E27FC236}">
                <a16:creationId xmlns:a16="http://schemas.microsoft.com/office/drawing/2014/main" id="{9F646996-A851-6840-9A58-7A61A351C910}"/>
              </a:ext>
            </a:extLst>
          </p:cNvPr>
          <p:cNvSpPr/>
          <p:nvPr/>
        </p:nvSpPr>
        <p:spPr>
          <a:xfrm>
            <a:off x="6012160" y="28529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18" name="正方形/長方形 17">
            <a:extLst>
              <a:ext uri="{FF2B5EF4-FFF2-40B4-BE49-F238E27FC236}">
                <a16:creationId xmlns:a16="http://schemas.microsoft.com/office/drawing/2014/main" id="{064D0A74-CE2A-6A41-BC56-F035089884C8}"/>
              </a:ext>
            </a:extLst>
          </p:cNvPr>
          <p:cNvSpPr/>
          <p:nvPr/>
        </p:nvSpPr>
        <p:spPr>
          <a:xfrm>
            <a:off x="7631705" y="2780928"/>
            <a:ext cx="1116759" cy="16559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19" name="テキスト ボックス 18">
            <a:extLst>
              <a:ext uri="{FF2B5EF4-FFF2-40B4-BE49-F238E27FC236}">
                <a16:creationId xmlns:a16="http://schemas.microsoft.com/office/drawing/2014/main" id="{142123E2-2D26-CB4F-9789-9A646791C1ED}"/>
              </a:ext>
            </a:extLst>
          </p:cNvPr>
          <p:cNvSpPr txBox="1"/>
          <p:nvPr/>
        </p:nvSpPr>
        <p:spPr>
          <a:xfrm>
            <a:off x="5305678" y="2708920"/>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0" name="テキスト ボックス 19">
            <a:extLst>
              <a:ext uri="{FF2B5EF4-FFF2-40B4-BE49-F238E27FC236}">
                <a16:creationId xmlns:a16="http://schemas.microsoft.com/office/drawing/2014/main" id="{20C2D277-3F44-F24E-BCF3-59540B301ADA}"/>
              </a:ext>
            </a:extLst>
          </p:cNvPr>
          <p:cNvSpPr txBox="1"/>
          <p:nvPr/>
        </p:nvSpPr>
        <p:spPr>
          <a:xfrm>
            <a:off x="7271665" y="2708920"/>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1" name="正方形/長方形 20">
            <a:extLst>
              <a:ext uri="{FF2B5EF4-FFF2-40B4-BE49-F238E27FC236}">
                <a16:creationId xmlns:a16="http://schemas.microsoft.com/office/drawing/2014/main" id="{AB86F748-35BD-F944-98AF-BF2C492908C5}"/>
              </a:ext>
            </a:extLst>
          </p:cNvPr>
          <p:cNvSpPr/>
          <p:nvPr/>
        </p:nvSpPr>
        <p:spPr>
          <a:xfrm>
            <a:off x="899592" y="2636912"/>
            <a:ext cx="819748" cy="546499"/>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49FDBBE-6FB7-AB47-8023-9E721876DC28}"/>
                  </a:ext>
                </a:extLst>
              </p:cNvPr>
              <p:cNvSpPr txBox="1"/>
              <p:nvPr/>
            </p:nvSpPr>
            <p:spPr>
              <a:xfrm>
                <a:off x="1196085" y="2747579"/>
                <a:ext cx="212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𝐴</m:t>
                      </m:r>
                    </m:oMath>
                  </m:oMathPara>
                </a14:m>
                <a:endParaRPr kumimoji="1" lang="ja-JP" altLang="en-US" dirty="0"/>
              </a:p>
            </p:txBody>
          </p:sp>
        </mc:Choice>
        <mc:Fallback xmlns="">
          <p:sp>
            <p:nvSpPr>
              <p:cNvPr id="22" name="テキスト ボックス 21">
                <a:extLst>
                  <a:ext uri="{FF2B5EF4-FFF2-40B4-BE49-F238E27FC236}">
                    <a16:creationId xmlns:a16="http://schemas.microsoft.com/office/drawing/2014/main" id="{D49FDBBE-6FB7-AB47-8023-9E721876DC28}"/>
                  </a:ext>
                </a:extLst>
              </p:cNvPr>
              <p:cNvSpPr txBox="1">
                <a:spLocks noRot="1" noChangeAspect="1" noMove="1" noResize="1" noEditPoints="1" noAdjustHandles="1" noChangeArrowheads="1" noChangeShapeType="1" noTextEdit="1"/>
              </p:cNvSpPr>
              <p:nvPr/>
            </p:nvSpPr>
            <p:spPr>
              <a:xfrm>
                <a:off x="1196085" y="2747579"/>
                <a:ext cx="212238" cy="276999"/>
              </a:xfrm>
              <a:prstGeom prst="rect">
                <a:avLst/>
              </a:prstGeom>
              <a:blipFill>
                <a:blip r:embed="rId7"/>
                <a:stretch>
                  <a:fillRect l="-16667" r="-16667" b="-4545"/>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12378B8B-6DDE-CA4B-9148-6D228A0DA382}"/>
              </a:ext>
            </a:extLst>
          </p:cNvPr>
          <p:cNvSpPr txBox="1"/>
          <p:nvPr/>
        </p:nvSpPr>
        <p:spPr>
          <a:xfrm>
            <a:off x="2339752" y="2708920"/>
            <a:ext cx="377026" cy="400110"/>
          </a:xfrm>
          <a:prstGeom prst="rect">
            <a:avLst/>
          </a:prstGeom>
          <a:noFill/>
        </p:spPr>
        <p:txBody>
          <a:bodyPr wrap="none" rtlCol="0">
            <a:spAutoFit/>
          </a:bodyPr>
          <a:lstStyle/>
          <a:p>
            <a:r>
              <a:rPr kumimoji="1" lang="ja-JP" altLang="en-US" sz="2000" dirty="0"/>
              <a:t>≒</a:t>
            </a:r>
          </a:p>
        </p:txBody>
      </p:sp>
      <p:sp>
        <p:nvSpPr>
          <p:cNvPr id="24" name="テキスト ボックス 23">
            <a:extLst>
              <a:ext uri="{FF2B5EF4-FFF2-40B4-BE49-F238E27FC236}">
                <a16:creationId xmlns:a16="http://schemas.microsoft.com/office/drawing/2014/main" id="{682FEA55-ED98-3D41-A7FD-DBF710329554}"/>
              </a:ext>
            </a:extLst>
          </p:cNvPr>
          <p:cNvSpPr txBox="1"/>
          <p:nvPr/>
        </p:nvSpPr>
        <p:spPr>
          <a:xfrm>
            <a:off x="2339752" y="4077072"/>
            <a:ext cx="377026" cy="400110"/>
          </a:xfrm>
          <a:prstGeom prst="rect">
            <a:avLst/>
          </a:prstGeom>
          <a:noFill/>
        </p:spPr>
        <p:txBody>
          <a:bodyPr wrap="none" rtlCol="0">
            <a:spAutoFit/>
          </a:bodyPr>
          <a:lstStyle/>
          <a:p>
            <a:r>
              <a:rPr kumimoji="1" lang="ja-JP" altLang="en-US" sz="2000" dirty="0"/>
              <a:t>≒</a:t>
            </a:r>
          </a:p>
        </p:txBody>
      </p:sp>
      <p:sp>
        <p:nvSpPr>
          <p:cNvPr id="25" name="テキスト ボックス 24">
            <a:extLst>
              <a:ext uri="{FF2B5EF4-FFF2-40B4-BE49-F238E27FC236}">
                <a16:creationId xmlns:a16="http://schemas.microsoft.com/office/drawing/2014/main" id="{B82D2DE9-EAA4-DD4E-8826-2399A3497EE0}"/>
              </a:ext>
            </a:extLst>
          </p:cNvPr>
          <p:cNvSpPr txBox="1"/>
          <p:nvPr/>
        </p:nvSpPr>
        <p:spPr>
          <a:xfrm>
            <a:off x="4788024" y="4149080"/>
            <a:ext cx="364202" cy="307777"/>
          </a:xfrm>
          <a:prstGeom prst="rect">
            <a:avLst/>
          </a:prstGeom>
          <a:noFill/>
        </p:spPr>
        <p:txBody>
          <a:bodyPr wrap="square" rtlCol="0">
            <a:spAutoFit/>
          </a:bodyPr>
          <a:lstStyle/>
          <a:p>
            <a:r>
              <a:rPr kumimoji="1" lang="ja-JP" altLang="en-US" sz="1400" dirty="0"/>
              <a:t>＝</a:t>
            </a:r>
          </a:p>
        </p:txBody>
      </p:sp>
      <p:sp>
        <p:nvSpPr>
          <p:cNvPr id="26" name="テキスト ボックス 25">
            <a:extLst>
              <a:ext uri="{FF2B5EF4-FFF2-40B4-BE49-F238E27FC236}">
                <a16:creationId xmlns:a16="http://schemas.microsoft.com/office/drawing/2014/main" id="{354E212C-8DA3-3746-AE40-C6704447A94C}"/>
              </a:ext>
            </a:extLst>
          </p:cNvPr>
          <p:cNvSpPr txBox="1"/>
          <p:nvPr/>
        </p:nvSpPr>
        <p:spPr>
          <a:xfrm>
            <a:off x="5436096" y="2564904"/>
            <a:ext cx="437940" cy="646331"/>
          </a:xfrm>
          <a:prstGeom prst="rect">
            <a:avLst/>
          </a:prstGeom>
          <a:noFill/>
        </p:spPr>
        <p:txBody>
          <a:bodyPr wrap="none" rtlCol="0">
            <a:spAutoFit/>
          </a:bodyPr>
          <a:lstStyle/>
          <a:p>
            <a:r>
              <a:rPr kumimoji="1" lang="en-US" altLang="ja-JP" sz="3600"/>
              <a:t>√</a:t>
            </a:r>
            <a:endParaRPr kumimoji="1" lang="ja-JP" altLang="en-US" sz="3600"/>
          </a:p>
        </p:txBody>
      </p:sp>
      <p:sp>
        <p:nvSpPr>
          <p:cNvPr id="27" name="テキスト ボックス 26">
            <a:extLst>
              <a:ext uri="{FF2B5EF4-FFF2-40B4-BE49-F238E27FC236}">
                <a16:creationId xmlns:a16="http://schemas.microsoft.com/office/drawing/2014/main" id="{F9DF840D-0C2A-824F-A967-09B84E139AE9}"/>
              </a:ext>
            </a:extLst>
          </p:cNvPr>
          <p:cNvSpPr txBox="1"/>
          <p:nvPr/>
        </p:nvSpPr>
        <p:spPr>
          <a:xfrm>
            <a:off x="6228184" y="2708920"/>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sp>
        <p:nvSpPr>
          <p:cNvPr id="28" name="正方形/長方形 27">
            <a:extLst>
              <a:ext uri="{FF2B5EF4-FFF2-40B4-BE49-F238E27FC236}">
                <a16:creationId xmlns:a16="http://schemas.microsoft.com/office/drawing/2014/main" id="{6F043F90-72D6-6B4C-BA29-93516DBC9715}"/>
              </a:ext>
            </a:extLst>
          </p:cNvPr>
          <p:cNvSpPr/>
          <p:nvPr/>
        </p:nvSpPr>
        <p:spPr>
          <a:xfrm>
            <a:off x="7011888" y="27005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29" name="正方形/長方形 28">
            <a:extLst>
              <a:ext uri="{FF2B5EF4-FFF2-40B4-BE49-F238E27FC236}">
                <a16:creationId xmlns:a16="http://schemas.microsoft.com/office/drawing/2014/main" id="{8DF38127-8538-C84C-9398-477B8AAE1550}"/>
              </a:ext>
            </a:extLst>
          </p:cNvPr>
          <p:cNvSpPr/>
          <p:nvPr/>
        </p:nvSpPr>
        <p:spPr>
          <a:xfrm>
            <a:off x="7164288" y="2852936"/>
            <a:ext cx="144016" cy="14401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p>
        </p:txBody>
      </p:sp>
      <p:sp>
        <p:nvSpPr>
          <p:cNvPr id="30" name="テキスト ボックス 29">
            <a:extLst>
              <a:ext uri="{FF2B5EF4-FFF2-40B4-BE49-F238E27FC236}">
                <a16:creationId xmlns:a16="http://schemas.microsoft.com/office/drawing/2014/main" id="{938A4170-619B-C349-8843-3AFBD86C3561}"/>
              </a:ext>
            </a:extLst>
          </p:cNvPr>
          <p:cNvSpPr txBox="1"/>
          <p:nvPr/>
        </p:nvSpPr>
        <p:spPr>
          <a:xfrm>
            <a:off x="6588224" y="2564904"/>
            <a:ext cx="437940" cy="646331"/>
          </a:xfrm>
          <a:prstGeom prst="rect">
            <a:avLst/>
          </a:prstGeom>
          <a:noFill/>
        </p:spPr>
        <p:txBody>
          <a:bodyPr wrap="none" rtlCol="0">
            <a:spAutoFit/>
          </a:bodyPr>
          <a:lstStyle/>
          <a:p>
            <a:r>
              <a:rPr kumimoji="1" lang="en-US" altLang="ja-JP" sz="3600"/>
              <a:t>√</a:t>
            </a:r>
            <a:endParaRPr kumimoji="1" lang="ja-JP" altLang="en-US" sz="3600"/>
          </a:p>
        </p:txBody>
      </p:sp>
      <p:sp>
        <p:nvSpPr>
          <p:cNvPr id="31" name="テキスト ボックス 30">
            <a:extLst>
              <a:ext uri="{FF2B5EF4-FFF2-40B4-BE49-F238E27FC236}">
                <a16:creationId xmlns:a16="http://schemas.microsoft.com/office/drawing/2014/main" id="{67449DBB-BC12-2048-9D0F-8E9580A140D9}"/>
              </a:ext>
            </a:extLst>
          </p:cNvPr>
          <p:cNvSpPr txBox="1"/>
          <p:nvPr/>
        </p:nvSpPr>
        <p:spPr>
          <a:xfrm>
            <a:off x="4499992" y="2708920"/>
            <a:ext cx="364202" cy="307777"/>
          </a:xfrm>
          <a:prstGeom prst="rect">
            <a:avLst/>
          </a:prstGeom>
          <a:noFill/>
        </p:spPr>
        <p:txBody>
          <a:bodyPr wrap="none" rtlCol="0">
            <a:spAutoFit/>
          </a:bodyPr>
          <a:lstStyle/>
          <a:p>
            <a:r>
              <a:rPr kumimoji="1" lang="ja-JP" altLang="en-US" sz="1400" dirty="0"/>
              <a:t>＝</a:t>
            </a:r>
          </a:p>
        </p:txBody>
      </p:sp>
      <p:sp>
        <p:nvSpPr>
          <p:cNvPr id="35" name="テキスト ボックス 34">
            <a:extLst>
              <a:ext uri="{FF2B5EF4-FFF2-40B4-BE49-F238E27FC236}">
                <a16:creationId xmlns:a16="http://schemas.microsoft.com/office/drawing/2014/main" id="{F2D8E466-05BA-F041-BF42-9D7C7C637CFC}"/>
              </a:ext>
            </a:extLst>
          </p:cNvPr>
          <p:cNvSpPr txBox="1"/>
          <p:nvPr/>
        </p:nvSpPr>
        <p:spPr>
          <a:xfrm>
            <a:off x="6228184" y="4005064"/>
            <a:ext cx="274434" cy="307777"/>
          </a:xfrm>
          <a:prstGeom prst="rect">
            <a:avLst/>
          </a:prstGeom>
          <a:noFill/>
        </p:spPr>
        <p:txBody>
          <a:bodyPr wrap="none" rtlCol="0">
            <a:spAutoFit/>
          </a:bodyPr>
          <a:lstStyle/>
          <a:p>
            <a:r>
              <a:rPr kumimoji="1" lang="en-US" altLang="ja-JP" sz="1400" dirty="0"/>
              <a:t>x</a:t>
            </a:r>
            <a:endParaRPr kumimoji="1" lang="ja-JP" altLang="en-US" sz="1400" dirty="0"/>
          </a:p>
        </p:txBody>
      </p:sp>
      <p:pic>
        <p:nvPicPr>
          <p:cNvPr id="36" name="図 35">
            <a:extLst>
              <a:ext uri="{FF2B5EF4-FFF2-40B4-BE49-F238E27FC236}">
                <a16:creationId xmlns:a16="http://schemas.microsoft.com/office/drawing/2014/main" id="{2ED77C39-0C14-2447-820C-15BD99672554}"/>
              </a:ext>
            </a:extLst>
          </p:cNvPr>
          <p:cNvPicPr>
            <a:picLocks noChangeAspect="1"/>
          </p:cNvPicPr>
          <p:nvPr/>
        </p:nvPicPr>
        <p:blipFill>
          <a:blip r:embed="rId8"/>
          <a:stretch>
            <a:fillRect/>
          </a:stretch>
        </p:blipFill>
        <p:spPr>
          <a:xfrm>
            <a:off x="2555776" y="1556792"/>
            <a:ext cx="3528392" cy="785704"/>
          </a:xfrm>
          <a:prstGeom prst="rect">
            <a:avLst/>
          </a:prstGeom>
        </p:spPr>
      </p:pic>
      <p:sp>
        <p:nvSpPr>
          <p:cNvPr id="37" name="テキスト ボックス 36">
            <a:extLst>
              <a:ext uri="{FF2B5EF4-FFF2-40B4-BE49-F238E27FC236}">
                <a16:creationId xmlns:a16="http://schemas.microsoft.com/office/drawing/2014/main" id="{7FA8DAA2-91C3-1746-8E40-6B08E9DEE0DE}"/>
              </a:ext>
            </a:extLst>
          </p:cNvPr>
          <p:cNvSpPr txBox="1"/>
          <p:nvPr/>
        </p:nvSpPr>
        <p:spPr>
          <a:xfrm>
            <a:off x="1475656" y="1052736"/>
            <a:ext cx="6417141" cy="369332"/>
          </a:xfrm>
          <a:prstGeom prst="rect">
            <a:avLst/>
          </a:prstGeom>
          <a:noFill/>
        </p:spPr>
        <p:txBody>
          <a:bodyPr wrap="none" rtlCol="0">
            <a:spAutoFit/>
          </a:bodyPr>
          <a:lstStyle/>
          <a:p>
            <a:r>
              <a:rPr lang="ja-JP" altLang="en-US"/>
              <a:t>特異値分解は両者の画素値の</a:t>
            </a:r>
            <a:r>
              <a:rPr lang="ja-JP" altLang="en-US">
                <a:solidFill>
                  <a:srgbClr val="FF0000"/>
                </a:solidFill>
              </a:rPr>
              <a:t>差の二乗</a:t>
            </a:r>
            <a:r>
              <a:rPr lang="ja-JP" altLang="en-US"/>
              <a:t>を小さくしようとする</a:t>
            </a:r>
            <a:endParaRPr kumimoji="1" lang="ja-JP" altLang="en-US"/>
          </a:p>
        </p:txBody>
      </p:sp>
      <p:sp>
        <p:nvSpPr>
          <p:cNvPr id="38" name="テキスト ボックス 37">
            <a:extLst>
              <a:ext uri="{FF2B5EF4-FFF2-40B4-BE49-F238E27FC236}">
                <a16:creationId xmlns:a16="http://schemas.microsoft.com/office/drawing/2014/main" id="{5472A7DC-26A0-8B47-A0C4-CF8598AA4EEF}"/>
              </a:ext>
            </a:extLst>
          </p:cNvPr>
          <p:cNvSpPr txBox="1"/>
          <p:nvPr/>
        </p:nvSpPr>
        <p:spPr>
          <a:xfrm>
            <a:off x="683568" y="5949280"/>
            <a:ext cx="2557110" cy="369332"/>
          </a:xfrm>
          <a:prstGeom prst="rect">
            <a:avLst/>
          </a:prstGeom>
          <a:noFill/>
        </p:spPr>
        <p:txBody>
          <a:bodyPr wrap="none" rtlCol="0">
            <a:spAutoFit/>
          </a:bodyPr>
          <a:lstStyle/>
          <a:p>
            <a:r>
              <a:rPr kumimoji="1" lang="ja-JP" altLang="en-US"/>
              <a:t>例えば</a:t>
            </a:r>
            <a:r>
              <a:rPr kumimoji="1" lang="en-US" altLang="ja-JP"/>
              <a:t>255</a:t>
            </a:r>
            <a:r>
              <a:rPr kumimoji="1" lang="ja-JP" altLang="en-US"/>
              <a:t>を</a:t>
            </a:r>
            <a:r>
              <a:rPr kumimoji="1" lang="en-US" altLang="ja-JP"/>
              <a:t> 258</a:t>
            </a:r>
            <a:r>
              <a:rPr kumimoji="1" lang="ja-JP" altLang="en-US"/>
              <a:t>と近似</a:t>
            </a:r>
          </a:p>
        </p:txBody>
      </p:sp>
      <p:sp>
        <p:nvSpPr>
          <p:cNvPr id="39" name="右矢印 38">
            <a:extLst>
              <a:ext uri="{FF2B5EF4-FFF2-40B4-BE49-F238E27FC236}">
                <a16:creationId xmlns:a16="http://schemas.microsoft.com/office/drawing/2014/main" id="{6EAF333A-7182-4E4D-9341-C228EAE1BF2E}"/>
              </a:ext>
            </a:extLst>
          </p:cNvPr>
          <p:cNvSpPr/>
          <p:nvPr/>
        </p:nvSpPr>
        <p:spPr>
          <a:xfrm>
            <a:off x="3275856" y="6021288"/>
            <a:ext cx="360040"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ECBAAE34-A5F3-964F-8F77-51CD24CD2822}"/>
              </a:ext>
            </a:extLst>
          </p:cNvPr>
          <p:cNvSpPr txBox="1"/>
          <p:nvPr/>
        </p:nvSpPr>
        <p:spPr>
          <a:xfrm>
            <a:off x="3635896" y="5949280"/>
            <a:ext cx="1800493" cy="369332"/>
          </a:xfrm>
          <a:prstGeom prst="rect">
            <a:avLst/>
          </a:prstGeom>
          <a:noFill/>
        </p:spPr>
        <p:txBody>
          <a:bodyPr wrap="none" rtlCol="0">
            <a:spAutoFit/>
          </a:bodyPr>
          <a:lstStyle/>
          <a:p>
            <a:r>
              <a:rPr kumimoji="1" lang="ja-JP" altLang="en-US"/>
              <a:t>オーバーフロー</a:t>
            </a:r>
          </a:p>
        </p:txBody>
      </p:sp>
      <p:sp>
        <p:nvSpPr>
          <p:cNvPr id="41" name="右矢印 40">
            <a:extLst>
              <a:ext uri="{FF2B5EF4-FFF2-40B4-BE49-F238E27FC236}">
                <a16:creationId xmlns:a16="http://schemas.microsoft.com/office/drawing/2014/main" id="{4441C4E5-202A-D348-A907-498BA53CBFDF}"/>
              </a:ext>
            </a:extLst>
          </p:cNvPr>
          <p:cNvSpPr/>
          <p:nvPr/>
        </p:nvSpPr>
        <p:spPr>
          <a:xfrm>
            <a:off x="5436096" y="6021288"/>
            <a:ext cx="360040" cy="28803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D0A0FBBC-9428-7B41-A8F3-4722043FFF06}"/>
              </a:ext>
            </a:extLst>
          </p:cNvPr>
          <p:cNvSpPr txBox="1"/>
          <p:nvPr/>
        </p:nvSpPr>
        <p:spPr>
          <a:xfrm>
            <a:off x="5940152" y="5949280"/>
            <a:ext cx="877163" cy="369332"/>
          </a:xfrm>
          <a:prstGeom prst="rect">
            <a:avLst/>
          </a:prstGeom>
          <a:noFill/>
        </p:spPr>
        <p:txBody>
          <a:bodyPr wrap="none" rtlCol="0">
            <a:spAutoFit/>
          </a:bodyPr>
          <a:lstStyle/>
          <a:p>
            <a:r>
              <a:rPr kumimoji="1" lang="ja-JP" altLang="en-US"/>
              <a:t>黒飛び</a:t>
            </a:r>
          </a:p>
        </p:txBody>
      </p:sp>
      <p:sp>
        <p:nvSpPr>
          <p:cNvPr id="43" name="円/楕円 42">
            <a:extLst>
              <a:ext uri="{FF2B5EF4-FFF2-40B4-BE49-F238E27FC236}">
                <a16:creationId xmlns:a16="http://schemas.microsoft.com/office/drawing/2014/main" id="{FFBBFE70-E7A6-5748-9B2D-4F76F68D518B}"/>
              </a:ext>
            </a:extLst>
          </p:cNvPr>
          <p:cNvSpPr/>
          <p:nvPr/>
        </p:nvSpPr>
        <p:spPr>
          <a:xfrm>
            <a:off x="3923928" y="3933056"/>
            <a:ext cx="64807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98F64DE7-B338-F142-BF72-EE6F84C8D2A3}"/>
              </a:ext>
            </a:extLst>
          </p:cNvPr>
          <p:cNvSpPr/>
          <p:nvPr/>
        </p:nvSpPr>
        <p:spPr>
          <a:xfrm>
            <a:off x="2987824" y="3861048"/>
            <a:ext cx="360040"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A410C714-D664-8249-878E-380CCA64CE6F}"/>
              </a:ext>
            </a:extLst>
          </p:cNvPr>
          <p:cNvSpPr txBox="1"/>
          <p:nvPr/>
        </p:nvSpPr>
        <p:spPr>
          <a:xfrm>
            <a:off x="3059832" y="5013176"/>
            <a:ext cx="1173719" cy="369332"/>
          </a:xfrm>
          <a:prstGeom prst="rect">
            <a:avLst/>
          </a:prstGeom>
          <a:noFill/>
        </p:spPr>
        <p:txBody>
          <a:bodyPr wrap="none" rtlCol="0">
            <a:spAutoFit/>
          </a:bodyPr>
          <a:lstStyle/>
          <a:p>
            <a:r>
              <a:rPr lang="en-US" altLang="ja-JP"/>
              <a:t>ratio = 0.1</a:t>
            </a:r>
            <a:endParaRPr kumimoji="1" lang="ja-JP" altLang="en-US"/>
          </a:p>
        </p:txBody>
      </p:sp>
    </p:spTree>
    <p:extLst>
      <p:ext uri="{BB962C8B-B14F-4D97-AF65-F5344CB8AC3E}">
        <p14:creationId xmlns:p14="http://schemas.microsoft.com/office/powerpoint/2010/main" val="3673105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E31AD8B-6DF7-5740-8CF0-42491DB15156}"/>
              </a:ext>
            </a:extLst>
          </p:cNvPr>
          <p:cNvSpPr>
            <a:spLocks noGrp="1"/>
          </p:cNvSpPr>
          <p:nvPr>
            <p:ph type="body" sz="quarter" idx="10"/>
          </p:nvPr>
        </p:nvSpPr>
        <p:spPr/>
        <p:txBody>
          <a:bodyPr/>
          <a:lstStyle/>
          <a:p>
            <a:r>
              <a:rPr lang="ja-JP" altLang="en-US" dirty="0"/>
              <a:t>前回の解説：画像の低ランク近似</a:t>
            </a:r>
            <a:endParaRPr lang="en-US" altLang="ja-JP" dirty="0"/>
          </a:p>
        </p:txBody>
      </p:sp>
      <p:sp>
        <p:nvSpPr>
          <p:cNvPr id="5" name="正方形/長方形 4">
            <a:extLst>
              <a:ext uri="{FF2B5EF4-FFF2-40B4-BE49-F238E27FC236}">
                <a16:creationId xmlns:a16="http://schemas.microsoft.com/office/drawing/2014/main" id="{E8092BC5-A3FD-4442-A7EB-6770F3A7B16A}"/>
              </a:ext>
            </a:extLst>
          </p:cNvPr>
          <p:cNvSpPr/>
          <p:nvPr/>
        </p:nvSpPr>
        <p:spPr>
          <a:xfrm>
            <a:off x="107504" y="980728"/>
            <a:ext cx="6048672" cy="2677656"/>
          </a:xfrm>
          <a:prstGeom prst="rect">
            <a:avLst/>
          </a:prstGeom>
        </p:spPr>
        <p:txBody>
          <a:bodyPr wrap="square">
            <a:spAutoFit/>
          </a:bodyPr>
          <a:lstStyle/>
          <a:p>
            <a:r>
              <a:rPr lang="en" altLang="ja-JP" sz="1400" b="0">
                <a:solidFill>
                  <a:srgbClr val="0991B6"/>
                </a:solidFill>
                <a:effectLst/>
                <a:latin typeface="Menlo" panose="020B0609030804020204" pitchFamily="49" charset="0"/>
              </a:rPr>
              <a:t>def</a:t>
            </a:r>
            <a:r>
              <a:rPr lang="en" altLang="ja-JP" sz="1400" b="0">
                <a:solidFill>
                  <a:srgbClr val="236EBF"/>
                </a:solidFill>
                <a:effectLst/>
                <a:latin typeface="Menlo" panose="020B0609030804020204" pitchFamily="49" charset="0"/>
              </a:rPr>
              <a:t> </a:t>
            </a:r>
            <a:r>
              <a:rPr lang="en" altLang="ja-JP" sz="1400" b="0">
                <a:solidFill>
                  <a:srgbClr val="B1108E"/>
                </a:solidFill>
                <a:effectLst/>
                <a:latin typeface="Menlo" panose="020B0609030804020204" pitchFamily="49" charset="0"/>
              </a:rPr>
              <a:t>svd</a:t>
            </a:r>
            <a:r>
              <a:rPr lang="en" altLang="ja-JP" sz="1400" b="0">
                <a:solidFill>
                  <a:srgbClr val="236EBF"/>
                </a:solidFill>
                <a:effectLst/>
                <a:latin typeface="Menlo" panose="020B0609030804020204" pitchFamily="49" charset="0"/>
              </a:rPr>
              <a:t>(</a:t>
            </a:r>
            <a:r>
              <a:rPr lang="en" altLang="ja-JP" sz="1400" b="0">
                <a:solidFill>
                  <a:srgbClr val="B1108E"/>
                </a:solidFill>
                <a:effectLst/>
                <a:latin typeface="Menlo" panose="020B0609030804020204" pitchFamily="49" charset="0"/>
              </a:rPr>
              <a:t>url</a:t>
            </a:r>
            <a:r>
              <a:rPr lang="en" altLang="ja-JP" sz="1400" b="0">
                <a:solidFill>
                  <a:srgbClr val="236EBF"/>
                </a:solidFill>
                <a:effectLst/>
                <a:latin typeface="Menlo" panose="020B0609030804020204" pitchFamily="49" charset="0"/>
              </a:rPr>
              <a:t>, </a:t>
            </a:r>
            <a:r>
              <a:rPr lang="en" altLang="ja-JP" sz="1400" b="0">
                <a:solidFill>
                  <a:srgbClr val="B1108E"/>
                </a:solidFill>
                <a:effectLst/>
                <a:latin typeface="Menlo" panose="020B0609030804020204" pitchFamily="49" charset="0"/>
              </a:rPr>
              <a:t>ratio</a:t>
            </a:r>
            <a:r>
              <a:rPr lang="en" altLang="ja-JP" sz="1400" b="0">
                <a:solidFill>
                  <a:srgbClr val="7B30D0"/>
                </a:solidFill>
                <a:effectLst/>
                <a:latin typeface="Menlo" panose="020B0609030804020204" pitchFamily="49" charset="0"/>
              </a:rPr>
              <a:t>=</a:t>
            </a:r>
            <a:r>
              <a:rPr lang="en" altLang="ja-JP" sz="1400" b="0">
                <a:solidFill>
                  <a:srgbClr val="174781"/>
                </a:solidFill>
                <a:effectLst/>
                <a:latin typeface="Menlo" panose="020B0609030804020204" pitchFamily="49" charset="0"/>
              </a:rPr>
              <a:t>0.1</a:t>
            </a:r>
            <a:r>
              <a:rPr lang="en" altLang="ja-JP" sz="1400" b="0">
                <a:solidFill>
                  <a:srgbClr val="236EBF"/>
                </a:solidFill>
                <a:effectLst/>
                <a:latin typeface="Menlo" panose="020B0609030804020204" pitchFamily="49" charset="0"/>
              </a:rPr>
              <a:t>):</a:t>
            </a:r>
          </a:p>
          <a:p>
            <a:r>
              <a:rPr lang="en" altLang="ja-JP" sz="1400" b="0">
                <a:solidFill>
                  <a:schemeClr val="bg1">
                    <a:lumMod val="65000"/>
                  </a:schemeClr>
                </a:solidFill>
                <a:effectLst/>
                <a:latin typeface="Menlo" panose="020B0609030804020204" pitchFamily="49" charset="0"/>
              </a:rPr>
              <a:t>  gray_img = mono(url)</a:t>
            </a:r>
          </a:p>
          <a:p>
            <a:r>
              <a:rPr lang="en" altLang="ja-JP" sz="1400" b="0">
                <a:solidFill>
                  <a:schemeClr val="bg1">
                    <a:lumMod val="65000"/>
                  </a:schemeClr>
                </a:solidFill>
                <a:effectLst/>
                <a:latin typeface="Menlo" panose="020B0609030804020204" pitchFamily="49" charset="0"/>
              </a:rPr>
              <a:t>  a = np.asarray(gray_img)</a:t>
            </a:r>
          </a:p>
          <a:p>
            <a:r>
              <a:rPr lang="en" altLang="ja-JP" sz="1400" b="0">
                <a:solidFill>
                  <a:schemeClr val="bg1">
                    <a:lumMod val="65000"/>
                  </a:schemeClr>
                </a:solidFill>
                <a:effectLst/>
                <a:latin typeface="Menlo" panose="020B0609030804020204" pitchFamily="49" charset="0"/>
              </a:rPr>
              <a:t>  w, _ = a.shape</a:t>
            </a:r>
          </a:p>
          <a:p>
            <a:r>
              <a:rPr lang="en" altLang="ja-JP" sz="1400" b="0">
                <a:solidFill>
                  <a:schemeClr val="bg1">
                    <a:lumMod val="65000"/>
                  </a:schemeClr>
                </a:solidFill>
                <a:effectLst/>
                <a:latin typeface="Menlo" panose="020B0609030804020204" pitchFamily="49" charset="0"/>
              </a:rPr>
              <a:t>  rank = int(w*ratio)</a:t>
            </a:r>
          </a:p>
          <a:p>
            <a:r>
              <a:rPr lang="en" altLang="ja-JP" sz="1400" b="0">
                <a:solidFill>
                  <a:schemeClr val="bg1">
                    <a:lumMod val="65000"/>
                  </a:schemeClr>
                </a:solidFill>
                <a:effectLst/>
                <a:latin typeface="Menlo" panose="020B0609030804020204" pitchFamily="49" charset="0"/>
              </a:rPr>
              <a:t>  u, s, v = linalg.svd(a)</a:t>
            </a:r>
          </a:p>
          <a:p>
            <a:r>
              <a:rPr lang="en" altLang="ja-JP" sz="1400" b="0">
                <a:solidFill>
                  <a:schemeClr val="bg1">
                    <a:lumMod val="65000"/>
                  </a:schemeClr>
                </a:solidFill>
                <a:effectLst/>
                <a:latin typeface="Menlo" panose="020B0609030804020204" pitchFamily="49" charset="0"/>
              </a:rPr>
              <a:t>  ur = u[:, :rank]</a:t>
            </a:r>
          </a:p>
          <a:p>
            <a:r>
              <a:rPr lang="en" altLang="ja-JP" sz="1400" b="0">
                <a:solidFill>
                  <a:schemeClr val="bg1">
                    <a:lumMod val="65000"/>
                  </a:schemeClr>
                </a:solidFill>
                <a:effectLst/>
                <a:latin typeface="Menlo" panose="020B0609030804020204" pitchFamily="49" charset="0"/>
              </a:rPr>
              <a:t>  sr = np.matrix(linalg.diagsvd(s[:rank], rank, rank))</a:t>
            </a:r>
          </a:p>
          <a:p>
            <a:r>
              <a:rPr lang="en" altLang="ja-JP" sz="1400" b="0">
                <a:solidFill>
                  <a:schemeClr val="bg1">
                    <a:lumMod val="65000"/>
                  </a:schemeClr>
                </a:solidFill>
                <a:effectLst/>
                <a:latin typeface="Menlo" panose="020B0609030804020204" pitchFamily="49" charset="0"/>
              </a:rPr>
              <a:t>  vr = v[:rank, :]</a:t>
            </a:r>
          </a:p>
          <a:p>
            <a:r>
              <a:rPr lang="en" altLang="ja-JP" sz="1400" b="0">
                <a:solidFill>
                  <a:schemeClr val="bg1">
                    <a:lumMod val="65000"/>
                  </a:schemeClr>
                </a:solidFill>
                <a:effectLst/>
                <a:latin typeface="Menlo" panose="020B0609030804020204" pitchFamily="49" charset="0"/>
              </a:rPr>
              <a:t>  b = np.asarray(ur*sr*vr)</a:t>
            </a:r>
          </a:p>
          <a:p>
            <a:r>
              <a:rPr lang="en" altLang="ja-JP" sz="1400" b="0">
                <a:solidFill>
                  <a:srgbClr val="236EBF"/>
                </a:solidFill>
                <a:effectLst/>
                <a:latin typeface="Menlo" panose="020B0609030804020204" pitchFamily="49" charset="0"/>
              </a:rPr>
              <a:t>  b </a:t>
            </a:r>
            <a:r>
              <a:rPr lang="en" altLang="ja-JP" sz="1400" b="0">
                <a:solidFill>
                  <a:srgbClr val="7B30D0"/>
                </a:solidFill>
                <a:effectLst/>
                <a:latin typeface="Menlo" panose="020B0609030804020204" pitchFamily="49" charset="0"/>
              </a:rPr>
              <a:t>=</a:t>
            </a:r>
            <a:r>
              <a:rPr lang="en" altLang="ja-JP" sz="1400" b="0">
                <a:solidFill>
                  <a:srgbClr val="236EBF"/>
                </a:solidFill>
                <a:effectLst/>
                <a:latin typeface="Menlo" panose="020B0609030804020204" pitchFamily="49" charset="0"/>
              </a:rPr>
              <a:t> np.clip(b, </a:t>
            </a:r>
            <a:r>
              <a:rPr lang="en" altLang="ja-JP" sz="1400" b="0">
                <a:solidFill>
                  <a:srgbClr val="174781"/>
                </a:solidFill>
                <a:effectLst/>
                <a:latin typeface="Menlo" panose="020B0609030804020204" pitchFamily="49" charset="0"/>
              </a:rPr>
              <a:t>0</a:t>
            </a:r>
            <a:r>
              <a:rPr lang="en" altLang="ja-JP" sz="1400" b="0">
                <a:solidFill>
                  <a:srgbClr val="236EBF"/>
                </a:solidFill>
                <a:effectLst/>
                <a:latin typeface="Menlo" panose="020B0609030804020204" pitchFamily="49" charset="0"/>
              </a:rPr>
              <a:t>,</a:t>
            </a:r>
            <a:r>
              <a:rPr lang="en" altLang="ja-JP" sz="1400" b="0">
                <a:solidFill>
                  <a:srgbClr val="174781"/>
                </a:solidFill>
                <a:effectLst/>
                <a:latin typeface="Menlo" panose="020B0609030804020204" pitchFamily="49" charset="0"/>
              </a:rPr>
              <a:t>255</a:t>
            </a:r>
            <a:r>
              <a:rPr lang="en" altLang="ja-JP" sz="1400" b="0">
                <a:solidFill>
                  <a:srgbClr val="236EBF"/>
                </a:solidFill>
                <a:effectLst/>
                <a:latin typeface="Menlo" panose="020B0609030804020204" pitchFamily="49" charset="0"/>
              </a:rPr>
              <a:t>)</a:t>
            </a:r>
          </a:p>
          <a:p>
            <a:r>
              <a:rPr lang="en" altLang="ja-JP" sz="1400" b="0">
                <a:solidFill>
                  <a:srgbClr val="7B30D0"/>
                </a:solidFill>
                <a:effectLst/>
                <a:latin typeface="Menlo" panose="020B0609030804020204" pitchFamily="49" charset="0"/>
              </a:rPr>
              <a:t>  </a:t>
            </a:r>
            <a:r>
              <a:rPr lang="en" altLang="ja-JP" sz="1400" b="0">
                <a:solidFill>
                  <a:schemeClr val="bg1">
                    <a:lumMod val="65000"/>
                  </a:schemeClr>
                </a:solidFill>
                <a:effectLst/>
                <a:latin typeface="Menlo" panose="020B0609030804020204" pitchFamily="49" charset="0"/>
              </a:rPr>
              <a:t>return Image.fromarray(np.uint8(b))</a:t>
            </a:r>
          </a:p>
        </p:txBody>
      </p:sp>
      <p:sp>
        <p:nvSpPr>
          <p:cNvPr id="6" name="テキスト ボックス 5">
            <a:extLst>
              <a:ext uri="{FF2B5EF4-FFF2-40B4-BE49-F238E27FC236}">
                <a16:creationId xmlns:a16="http://schemas.microsoft.com/office/drawing/2014/main" id="{F65B925F-1D8F-FD43-AC3A-B801D1E2497D}"/>
              </a:ext>
            </a:extLst>
          </p:cNvPr>
          <p:cNvSpPr txBox="1"/>
          <p:nvPr/>
        </p:nvSpPr>
        <p:spPr>
          <a:xfrm>
            <a:off x="4355976" y="3131676"/>
            <a:ext cx="3070071" cy="369332"/>
          </a:xfrm>
          <a:prstGeom prst="rect">
            <a:avLst/>
          </a:prstGeom>
          <a:noFill/>
        </p:spPr>
        <p:txBody>
          <a:bodyPr wrap="none" rtlCol="0">
            <a:spAutoFit/>
          </a:bodyPr>
          <a:lstStyle/>
          <a:p>
            <a:r>
              <a:rPr kumimoji="1" lang="ja-JP" altLang="en-US"/>
              <a:t>最大値を</a:t>
            </a:r>
            <a:r>
              <a:rPr kumimoji="1" lang="en-US" altLang="ja-JP"/>
              <a:t>255</a:t>
            </a:r>
            <a:r>
              <a:rPr kumimoji="1" lang="ja-JP" altLang="en-US"/>
              <a:t>に制限してやる</a:t>
            </a:r>
          </a:p>
        </p:txBody>
      </p:sp>
      <p:cxnSp>
        <p:nvCxnSpPr>
          <p:cNvPr id="8" name="直線矢印コネクタ 7">
            <a:extLst>
              <a:ext uri="{FF2B5EF4-FFF2-40B4-BE49-F238E27FC236}">
                <a16:creationId xmlns:a16="http://schemas.microsoft.com/office/drawing/2014/main" id="{E22E4135-D182-4749-B936-85697F701BB5}"/>
              </a:ext>
            </a:extLst>
          </p:cNvPr>
          <p:cNvCxnSpPr>
            <a:cxnSpLocks/>
            <a:stCxn id="6" idx="1"/>
          </p:cNvCxnSpPr>
          <p:nvPr/>
        </p:nvCxnSpPr>
        <p:spPr>
          <a:xfrm flipH="1">
            <a:off x="2771800" y="3316342"/>
            <a:ext cx="1584176"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2432749C-5A6D-A249-B621-F9ACCAE08E10}"/>
              </a:ext>
            </a:extLst>
          </p:cNvPr>
          <p:cNvPicPr>
            <a:picLocks noChangeAspect="1"/>
          </p:cNvPicPr>
          <p:nvPr/>
        </p:nvPicPr>
        <p:blipFill>
          <a:blip r:embed="rId2"/>
          <a:stretch>
            <a:fillRect/>
          </a:stretch>
        </p:blipFill>
        <p:spPr>
          <a:xfrm>
            <a:off x="179512" y="4149080"/>
            <a:ext cx="3727957" cy="2592288"/>
          </a:xfrm>
          <a:prstGeom prst="rect">
            <a:avLst/>
          </a:prstGeom>
        </p:spPr>
      </p:pic>
      <p:pic>
        <p:nvPicPr>
          <p:cNvPr id="13" name="図 12">
            <a:extLst>
              <a:ext uri="{FF2B5EF4-FFF2-40B4-BE49-F238E27FC236}">
                <a16:creationId xmlns:a16="http://schemas.microsoft.com/office/drawing/2014/main" id="{E599E412-25AB-E044-8E98-4FD3D1BA2E7D}"/>
              </a:ext>
            </a:extLst>
          </p:cNvPr>
          <p:cNvPicPr>
            <a:picLocks noChangeAspect="1"/>
          </p:cNvPicPr>
          <p:nvPr/>
        </p:nvPicPr>
        <p:blipFill>
          <a:blip r:embed="rId3"/>
          <a:stretch>
            <a:fillRect/>
          </a:stretch>
        </p:blipFill>
        <p:spPr>
          <a:xfrm>
            <a:off x="4788024" y="4149080"/>
            <a:ext cx="3727957" cy="2592288"/>
          </a:xfrm>
          <a:prstGeom prst="rect">
            <a:avLst/>
          </a:prstGeom>
        </p:spPr>
      </p:pic>
      <p:sp>
        <p:nvSpPr>
          <p:cNvPr id="14" name="テキスト ボックス 13">
            <a:extLst>
              <a:ext uri="{FF2B5EF4-FFF2-40B4-BE49-F238E27FC236}">
                <a16:creationId xmlns:a16="http://schemas.microsoft.com/office/drawing/2014/main" id="{BA83186E-CF05-194D-AD3C-2816C1BED85C}"/>
              </a:ext>
            </a:extLst>
          </p:cNvPr>
          <p:cNvSpPr txBox="1"/>
          <p:nvPr/>
        </p:nvSpPr>
        <p:spPr>
          <a:xfrm>
            <a:off x="827584" y="3717032"/>
            <a:ext cx="2284600" cy="369332"/>
          </a:xfrm>
          <a:prstGeom prst="rect">
            <a:avLst/>
          </a:prstGeom>
          <a:noFill/>
        </p:spPr>
        <p:txBody>
          <a:bodyPr wrap="none" rtlCol="0">
            <a:spAutoFit/>
          </a:bodyPr>
          <a:lstStyle/>
          <a:p>
            <a:r>
              <a:rPr lang="en-US" altLang="ja-JP"/>
              <a:t>ratio = 0.05 (clip</a:t>
            </a:r>
            <a:r>
              <a:rPr lang="ja-JP" altLang="en-US"/>
              <a:t>なし</a:t>
            </a:r>
            <a:r>
              <a:rPr lang="en-US" altLang="ja-JP"/>
              <a:t>)</a:t>
            </a:r>
            <a:endParaRPr kumimoji="1" lang="ja-JP" altLang="en-US"/>
          </a:p>
        </p:txBody>
      </p:sp>
      <p:sp>
        <p:nvSpPr>
          <p:cNvPr id="15" name="テキスト ボックス 14">
            <a:extLst>
              <a:ext uri="{FF2B5EF4-FFF2-40B4-BE49-F238E27FC236}">
                <a16:creationId xmlns:a16="http://schemas.microsoft.com/office/drawing/2014/main" id="{996B6517-CE2B-6F4A-84D9-3D74C4BD3658}"/>
              </a:ext>
            </a:extLst>
          </p:cNvPr>
          <p:cNvSpPr txBox="1"/>
          <p:nvPr/>
        </p:nvSpPr>
        <p:spPr>
          <a:xfrm>
            <a:off x="5652120" y="3717032"/>
            <a:ext cx="2284600" cy="369332"/>
          </a:xfrm>
          <a:prstGeom prst="rect">
            <a:avLst/>
          </a:prstGeom>
          <a:noFill/>
        </p:spPr>
        <p:txBody>
          <a:bodyPr wrap="none" rtlCol="0">
            <a:spAutoFit/>
          </a:bodyPr>
          <a:lstStyle/>
          <a:p>
            <a:r>
              <a:rPr lang="en-US" altLang="ja-JP"/>
              <a:t>ratio = 0.05 (clip</a:t>
            </a:r>
            <a:r>
              <a:rPr lang="ja-JP" altLang="en-US"/>
              <a:t>あり</a:t>
            </a:r>
            <a:r>
              <a:rPr lang="en-US" altLang="ja-JP"/>
              <a:t>)</a:t>
            </a:r>
            <a:endParaRPr kumimoji="1" lang="ja-JP" altLang="en-US"/>
          </a:p>
        </p:txBody>
      </p:sp>
      <p:sp>
        <p:nvSpPr>
          <p:cNvPr id="16" name="円/楕円 15">
            <a:extLst>
              <a:ext uri="{FF2B5EF4-FFF2-40B4-BE49-F238E27FC236}">
                <a16:creationId xmlns:a16="http://schemas.microsoft.com/office/drawing/2014/main" id="{44EFC3CA-BDA0-C141-956A-C99023A8D2F4}"/>
              </a:ext>
            </a:extLst>
          </p:cNvPr>
          <p:cNvSpPr/>
          <p:nvPr/>
        </p:nvSpPr>
        <p:spPr>
          <a:xfrm>
            <a:off x="3419872" y="479715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67E8B0B4-0B8E-034C-B7B4-751CB0B5D7E3}"/>
              </a:ext>
            </a:extLst>
          </p:cNvPr>
          <p:cNvSpPr/>
          <p:nvPr/>
        </p:nvSpPr>
        <p:spPr>
          <a:xfrm>
            <a:off x="7956376" y="479715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2520DC60-45CB-874A-8EE5-9D0691829977}"/>
              </a:ext>
            </a:extLst>
          </p:cNvPr>
          <p:cNvSpPr/>
          <p:nvPr/>
        </p:nvSpPr>
        <p:spPr>
          <a:xfrm>
            <a:off x="2339752" y="429309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91BF523E-8E05-DD45-95A6-C76C48AF518D}"/>
              </a:ext>
            </a:extLst>
          </p:cNvPr>
          <p:cNvSpPr/>
          <p:nvPr/>
        </p:nvSpPr>
        <p:spPr>
          <a:xfrm>
            <a:off x="6876256" y="429309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1892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276777-F683-0948-9AFE-D599DC0BB85C}"/>
              </a:ext>
            </a:extLst>
          </p:cNvPr>
          <p:cNvSpPr>
            <a:spLocks noGrp="1"/>
          </p:cNvSpPr>
          <p:nvPr>
            <p:ph type="body" sz="quarter" idx="10"/>
          </p:nvPr>
        </p:nvSpPr>
        <p:spPr/>
        <p:txBody>
          <a:bodyPr/>
          <a:lstStyle/>
          <a:p>
            <a:r>
              <a:rPr kumimoji="1" lang="ja-JP" altLang="en-US"/>
              <a:t>本講義で学ぶこと</a:t>
            </a:r>
          </a:p>
        </p:txBody>
      </p:sp>
      <p:sp>
        <p:nvSpPr>
          <p:cNvPr id="3" name="テキスト ボックス 2">
            <a:extLst>
              <a:ext uri="{FF2B5EF4-FFF2-40B4-BE49-F238E27FC236}">
                <a16:creationId xmlns:a16="http://schemas.microsoft.com/office/drawing/2014/main" id="{C1DBE75C-56B0-7040-B99F-CE953BF491EF}"/>
              </a:ext>
            </a:extLst>
          </p:cNvPr>
          <p:cNvSpPr txBox="1"/>
          <p:nvPr/>
        </p:nvSpPr>
        <p:spPr>
          <a:xfrm>
            <a:off x="251520" y="1412776"/>
            <a:ext cx="4262705" cy="646331"/>
          </a:xfrm>
          <a:prstGeom prst="rect">
            <a:avLst/>
          </a:prstGeom>
          <a:noFill/>
        </p:spPr>
        <p:txBody>
          <a:bodyPr wrap="none" rtlCol="0">
            <a:spAutoFit/>
          </a:bodyPr>
          <a:lstStyle/>
          <a:p>
            <a:r>
              <a:rPr kumimoji="1" lang="en-US" altLang="ja-JP" sz="3600"/>
              <a:t>Python</a:t>
            </a:r>
            <a:r>
              <a:rPr kumimoji="1" lang="ja-JP" altLang="en-US" sz="3600"/>
              <a:t>が動く仕組み</a:t>
            </a:r>
          </a:p>
        </p:txBody>
      </p:sp>
      <p:sp>
        <p:nvSpPr>
          <p:cNvPr id="4" name="テキスト ボックス 3">
            <a:extLst>
              <a:ext uri="{FF2B5EF4-FFF2-40B4-BE49-F238E27FC236}">
                <a16:creationId xmlns:a16="http://schemas.microsoft.com/office/drawing/2014/main" id="{9E4447BA-A136-5D48-9233-151B127A7F73}"/>
              </a:ext>
            </a:extLst>
          </p:cNvPr>
          <p:cNvSpPr txBox="1"/>
          <p:nvPr/>
        </p:nvSpPr>
        <p:spPr>
          <a:xfrm>
            <a:off x="827584" y="2132856"/>
            <a:ext cx="5724644" cy="1200329"/>
          </a:xfrm>
          <a:prstGeom prst="rect">
            <a:avLst/>
          </a:prstGeom>
          <a:noFill/>
        </p:spPr>
        <p:txBody>
          <a:bodyPr wrap="none" rtlCol="0">
            <a:spAutoFit/>
          </a:bodyPr>
          <a:lstStyle/>
          <a:p>
            <a:r>
              <a:rPr kumimoji="1" lang="ja-JP" altLang="en-US" sz="3600"/>
              <a:t>抽象構文木</a:t>
            </a:r>
            <a:endParaRPr kumimoji="1" lang="en-US" altLang="ja-JP" sz="3600"/>
          </a:p>
          <a:p>
            <a:r>
              <a:rPr lang="ja-JP" altLang="en-US" sz="3600"/>
              <a:t>仮想マシンとバイトコード</a:t>
            </a:r>
            <a:endParaRPr kumimoji="1" lang="ja-JP" altLang="en-US" sz="3600"/>
          </a:p>
        </p:txBody>
      </p:sp>
    </p:spTree>
    <p:extLst>
      <p:ext uri="{BB962C8B-B14F-4D97-AF65-F5344CB8AC3E}">
        <p14:creationId xmlns:p14="http://schemas.microsoft.com/office/powerpoint/2010/main" val="3850672467"/>
      </p:ext>
    </p:extLst>
  </p:cSld>
  <p:clrMapOvr>
    <a:masterClrMapping/>
  </p:clrMapOvr>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spDef>
      <a:spPr>
        <a:solidFill>
          <a:srgbClr val="FF0000"/>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{11DA09EC-ABC8-2D40-8DBB-00E840906C4E}tf10001120</Template>
  <TotalTime>6442</TotalTime>
  <Words>1465</Words>
  <Application>Microsoft Office PowerPoint</Application>
  <PresentationFormat>画面に合わせる (4:3)</PresentationFormat>
  <Paragraphs>492</Paragraphs>
  <Slides>29</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29</vt:i4>
      </vt:variant>
    </vt:vector>
  </HeadingPairs>
  <TitlesOfParts>
    <vt:vector size="36" baseType="lpstr">
      <vt:lpstr>HGｺﾞｼｯｸE</vt:lpstr>
      <vt:lpstr>Menlo</vt:lpstr>
      <vt:lpstr>游ゴシック</vt:lpstr>
      <vt:lpstr>Arial</vt:lpstr>
      <vt:lpstr>Cambria Math</vt:lpstr>
      <vt:lpstr>Gill Sans MT</vt:lpstr>
      <vt:lpstr>パーセル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watanabe</dc:creator>
  <cp:lastModifiedBy>watanabe</cp:lastModifiedBy>
  <cp:revision>1242</cp:revision>
  <dcterms:created xsi:type="dcterms:W3CDTF">2019-01-02T05:23:01Z</dcterms:created>
  <dcterms:modified xsi:type="dcterms:W3CDTF">2019-12-07T15:30:11Z</dcterms:modified>
</cp:coreProperties>
</file>